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85" r:id="rId6"/>
    <p:sldId id="263" r:id="rId7"/>
    <p:sldId id="286" r:id="rId8"/>
    <p:sldId id="287" r:id="rId9"/>
    <p:sldId id="288" r:id="rId10"/>
    <p:sldId id="289" r:id="rId11"/>
    <p:sldId id="264"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9" r:id="rId30"/>
    <p:sldId id="310" r:id="rId31"/>
    <p:sldId id="311" r:id="rId32"/>
    <p:sldId id="312" r:id="rId33"/>
    <p:sldId id="313" r:id="rId34"/>
    <p:sldId id="314" r:id="rId35"/>
    <p:sldId id="315" r:id="rId36"/>
    <p:sldId id="307" r:id="rId37"/>
    <p:sldId id="26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p:restoredTop sz="96327"/>
  </p:normalViewPr>
  <p:slideViewPr>
    <p:cSldViewPr snapToGrid="0" snapToObjects="1">
      <p:cViewPr varScale="1">
        <p:scale>
          <a:sx n="98" d="100"/>
          <a:sy n="98" d="100"/>
        </p:scale>
        <p:origin x="21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www.instagram.com/reel/CivydIrjdgd/?igshid=YmMyMTA2M2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instagram.com/reel/ChuotWNttlp/?igshid=YmMyMTA2M2Y="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www.instagram.com/reel/CjAtW-UjSPU/?igshid=YmMyMTA2M2Y="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muckrack.com/blog/2020/07/14/how-declining-attention-spans-impact-your-social-media" TargetMode="External"/><Relationship Id="rId2" Type="http://schemas.openxmlformats.org/officeDocument/2006/relationships/hyperlink" Target="https://blog.hootsuite.com/instagram-algorithm/" TargetMode="Externa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hootsuite.com/instagram-algorithm/"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B2DB-DD0C-62EE-353F-D6600A571610}"/>
              </a:ext>
            </a:extLst>
          </p:cNvPr>
          <p:cNvSpPr>
            <a:spLocks noGrp="1"/>
          </p:cNvSpPr>
          <p:nvPr>
            <p:ph type="ctrTitle"/>
          </p:nvPr>
        </p:nvSpPr>
        <p:spPr>
          <a:xfrm>
            <a:off x="2181497" y="2605849"/>
            <a:ext cx="6328980" cy="1646302"/>
          </a:xfrm>
        </p:spPr>
        <p:txBody>
          <a:bodyPr/>
          <a:lstStyle/>
          <a:p>
            <a:r>
              <a:rPr lang="en-US" dirty="0">
                <a:latin typeface="Montserrat" pitchFamily="2" charset="77"/>
              </a:rPr>
              <a:t>Instagram Reels for Realtors</a:t>
            </a:r>
            <a:r>
              <a:rPr lang="en-US" baseline="30000" dirty="0">
                <a:latin typeface="Montserrat" pitchFamily="2" charset="77"/>
              </a:rPr>
              <a:t>®</a:t>
            </a:r>
          </a:p>
        </p:txBody>
      </p:sp>
      <p:sp>
        <p:nvSpPr>
          <p:cNvPr id="3" name="Subtitle 2">
            <a:extLst>
              <a:ext uri="{FF2B5EF4-FFF2-40B4-BE49-F238E27FC236}">
                <a16:creationId xmlns:a16="http://schemas.microsoft.com/office/drawing/2014/main" id="{6E3BCBA2-18E3-399D-62AF-774BAA356B9B}"/>
              </a:ext>
            </a:extLst>
          </p:cNvPr>
          <p:cNvSpPr>
            <a:spLocks noGrp="1"/>
          </p:cNvSpPr>
          <p:nvPr>
            <p:ph type="subTitle" idx="1"/>
          </p:nvPr>
        </p:nvSpPr>
        <p:spPr>
          <a:xfrm>
            <a:off x="743541" y="4382236"/>
            <a:ext cx="7766936" cy="411837"/>
          </a:xfrm>
        </p:spPr>
        <p:txBody>
          <a:bodyPr/>
          <a:lstStyle/>
          <a:p>
            <a:r>
              <a:rPr lang="en-US" dirty="0">
                <a:latin typeface="Montserrat" pitchFamily="2" charset="77"/>
              </a:rPr>
              <a:t>Tips, Tricks, Trends and a Little How To! – October 2022</a:t>
            </a:r>
          </a:p>
        </p:txBody>
      </p:sp>
      <p:pic>
        <p:nvPicPr>
          <p:cNvPr id="5" name="Picture 4" descr="A picture containing icon&#10;&#10;Description automatically generated">
            <a:extLst>
              <a:ext uri="{FF2B5EF4-FFF2-40B4-BE49-F238E27FC236}">
                <a16:creationId xmlns:a16="http://schemas.microsoft.com/office/drawing/2014/main" id="{EB9FC58E-2909-BF4A-1364-065F73FBC0FB}"/>
              </a:ext>
            </a:extLst>
          </p:cNvPr>
          <p:cNvPicPr>
            <a:picLocks noChangeAspect="1"/>
          </p:cNvPicPr>
          <p:nvPr/>
        </p:nvPicPr>
        <p:blipFill>
          <a:blip r:embed="rId2"/>
          <a:stretch>
            <a:fillRect/>
          </a:stretch>
        </p:blipFill>
        <p:spPr>
          <a:xfrm>
            <a:off x="990600" y="516468"/>
            <a:ext cx="3810000" cy="1193800"/>
          </a:xfrm>
          <a:prstGeom prst="rect">
            <a:avLst/>
          </a:prstGeom>
        </p:spPr>
      </p:pic>
    </p:spTree>
    <p:extLst>
      <p:ext uri="{BB962C8B-B14F-4D97-AF65-F5344CB8AC3E}">
        <p14:creationId xmlns:p14="http://schemas.microsoft.com/office/powerpoint/2010/main" val="53292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B141989-95D0-103D-20BA-B9DEC4AE5F74}"/>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2" name="TextBox 1">
            <a:extLst>
              <a:ext uri="{FF2B5EF4-FFF2-40B4-BE49-F238E27FC236}">
                <a16:creationId xmlns:a16="http://schemas.microsoft.com/office/drawing/2014/main" id="{08BD8C69-D8FD-3BB9-2120-B1B1EA3C9038}"/>
              </a:ext>
            </a:extLst>
          </p:cNvPr>
          <p:cNvSpPr txBox="1"/>
          <p:nvPr/>
        </p:nvSpPr>
        <p:spPr>
          <a:xfrm>
            <a:off x="1214047" y="528833"/>
            <a:ext cx="5314275" cy="584775"/>
          </a:xfrm>
          <a:prstGeom prst="rect">
            <a:avLst/>
          </a:prstGeom>
          <a:noFill/>
        </p:spPr>
        <p:txBody>
          <a:bodyPr wrap="none" rtlCol="0">
            <a:spAutoFit/>
          </a:bodyPr>
          <a:lstStyle/>
          <a:p>
            <a:r>
              <a:rPr lang="en-US" sz="3200" b="1" dirty="0">
                <a:solidFill>
                  <a:schemeClr val="accent1">
                    <a:lumMod val="60000"/>
                    <a:lumOff val="40000"/>
                  </a:schemeClr>
                </a:solidFill>
                <a:latin typeface="Montserrat" pitchFamily="2" charset="77"/>
              </a:rPr>
              <a:t>Instagram Engagement</a:t>
            </a:r>
          </a:p>
        </p:txBody>
      </p:sp>
      <p:pic>
        <p:nvPicPr>
          <p:cNvPr id="4" name="Picture 3">
            <a:extLst>
              <a:ext uri="{FF2B5EF4-FFF2-40B4-BE49-F238E27FC236}">
                <a16:creationId xmlns:a16="http://schemas.microsoft.com/office/drawing/2014/main" id="{8A5F306E-DB82-B21C-FC96-5EFE2494D616}"/>
              </a:ext>
            </a:extLst>
          </p:cNvPr>
          <p:cNvPicPr>
            <a:picLocks noChangeAspect="1"/>
          </p:cNvPicPr>
          <p:nvPr/>
        </p:nvPicPr>
        <p:blipFill>
          <a:blip r:embed="rId3"/>
          <a:stretch>
            <a:fillRect/>
          </a:stretch>
        </p:blipFill>
        <p:spPr>
          <a:xfrm>
            <a:off x="2116183" y="1095656"/>
            <a:ext cx="4537846" cy="5762344"/>
          </a:xfrm>
          <a:prstGeom prst="rect">
            <a:avLst/>
          </a:prstGeom>
        </p:spPr>
      </p:pic>
    </p:spTree>
    <p:extLst>
      <p:ext uri="{BB962C8B-B14F-4D97-AF65-F5344CB8AC3E}">
        <p14:creationId xmlns:p14="http://schemas.microsoft.com/office/powerpoint/2010/main" val="264844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1: Tap the plus icon at the top of the page and select Reel</a:t>
            </a:r>
          </a:p>
          <a:p>
            <a:pPr marL="0" marR="0">
              <a:lnSpc>
                <a:spcPts val="2475"/>
              </a:lnSpc>
              <a:spcBef>
                <a:spcPts val="200"/>
              </a:spcBef>
              <a:spcAft>
                <a:spcPts val="0"/>
              </a:spcAft>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2: Record or upload your video clip</a:t>
            </a:r>
          </a:p>
          <a:p>
            <a:pPr marL="0" marR="0">
              <a:lnSpc>
                <a:spcPts val="2475"/>
              </a:lnSpc>
              <a:spcBef>
                <a:spcPts val="200"/>
              </a:spcBef>
              <a:spcAft>
                <a:spcPts val="0"/>
              </a:spcAft>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3: Edit your Reel</a:t>
            </a:r>
          </a:p>
          <a:p>
            <a:pPr marL="0" marR="0">
              <a:lnSpc>
                <a:spcPts val="2475"/>
              </a:lnSpc>
              <a:spcBef>
                <a:spcPts val="200"/>
              </a:spcBef>
              <a:spcAft>
                <a:spcPts val="0"/>
              </a:spcAft>
            </a:pPr>
            <a:endParaRPr lang="en-US" b="1" dirty="0">
              <a:solidFill>
                <a:schemeClr val="tx1"/>
              </a:solidFill>
              <a:latin typeface="Montserrat" pitchFamily="2" charset="77"/>
              <a:ea typeface="DengXian Light" panose="02010600030101010101" pitchFamily="2" charset="-122"/>
              <a:cs typeface="Times New Roman" panose="02020603050405020304" pitchFamily="18" charset="0"/>
            </a:endParaRPr>
          </a:p>
          <a:p>
            <a:pPr marL="0">
              <a:lnSpc>
                <a:spcPts val="2475"/>
              </a:lnSpc>
              <a:spcBef>
                <a:spcPts val="200"/>
              </a:spcBef>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4: Adjust your Reel’s settings</a:t>
            </a:r>
          </a:p>
          <a:p>
            <a:pPr marL="0">
              <a:lnSpc>
                <a:spcPts val="2475"/>
              </a:lnSpc>
              <a:spcBef>
                <a:spcPts val="200"/>
              </a:spcBef>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a:p>
            <a:pPr marL="0">
              <a:lnSpc>
                <a:spcPts val="2475"/>
              </a:lnSpc>
              <a:spcBef>
                <a:spcPts val="200"/>
              </a:spcBef>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5: Post your Reel</a:t>
            </a: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320999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1: Tap the plus icon at the top of the page and select Reel</a:t>
            </a:r>
          </a:p>
          <a:p>
            <a:pPr marL="0" marR="0">
              <a:lnSpc>
                <a:spcPts val="2475"/>
              </a:lnSpc>
              <a:spcBef>
                <a:spcPts val="200"/>
              </a:spcBef>
              <a:spcAft>
                <a:spcPts val="0"/>
              </a:spcAft>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To access Reels, simply open the Instagram app and head to your profile page. Click the plus sign button on the top right of the screen and select </a:t>
            </a:r>
            <a:r>
              <a:rPr lang="en-US" sz="1800" b="1" dirty="0">
                <a:solidFill>
                  <a:srgbClr val="012A3A"/>
                </a:solidFill>
                <a:effectLst/>
                <a:latin typeface="Montserrat" pitchFamily="2" charset="77"/>
                <a:ea typeface="Times New Roman" panose="02020603050405020304" pitchFamily="18" charset="0"/>
              </a:rPr>
              <a:t>Reel</a:t>
            </a:r>
            <a:r>
              <a:rPr lang="en-US" sz="1800" dirty="0">
                <a:solidFill>
                  <a:srgbClr val="012A3A"/>
                </a:solidFill>
                <a:effectLst/>
                <a:latin typeface="Montserrat" pitchFamily="2" charset="77"/>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You can also access the Reels editor by swiping left to the Instagram camera and selecting </a:t>
            </a:r>
            <a:r>
              <a:rPr lang="en-US" sz="1800" b="1" dirty="0">
                <a:solidFill>
                  <a:srgbClr val="012A3A"/>
                </a:solidFill>
                <a:effectLst/>
                <a:latin typeface="Montserrat" pitchFamily="2" charset="77"/>
                <a:ea typeface="Times New Roman" panose="02020603050405020304" pitchFamily="18" charset="0"/>
              </a:rPr>
              <a:t>Reel</a:t>
            </a:r>
            <a:r>
              <a:rPr lang="en-US" sz="1800" dirty="0">
                <a:solidFill>
                  <a:srgbClr val="012A3A"/>
                </a:solidFill>
                <a:effectLst/>
                <a:latin typeface="Montserrat" pitchFamily="2" charset="77"/>
                <a:ea typeface="Times New Roman" panose="02020603050405020304" pitchFamily="18" charset="0"/>
              </a:rPr>
              <a:t> from the bottom options.</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9974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fontScale="77500" lnSpcReduction="20000"/>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2: Record or upload your video clip</a:t>
            </a:r>
          </a:p>
          <a:p>
            <a:pPr marL="0" marR="0">
              <a:lnSpc>
                <a:spcPts val="2475"/>
              </a:lnSpc>
              <a:spcBef>
                <a:spcPts val="200"/>
              </a:spcBef>
              <a:spcAft>
                <a:spcPts val="0"/>
              </a:spcAft>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a:p>
            <a:pPr marL="0" marR="0">
              <a:spcBef>
                <a:spcPts val="0"/>
              </a:spcBef>
              <a:spcAft>
                <a:spcPts val="1800"/>
              </a:spcAft>
            </a:pPr>
            <a:r>
              <a:rPr lang="en-US" sz="2200" dirty="0">
                <a:solidFill>
                  <a:srgbClr val="012A3A"/>
                </a:solidFill>
                <a:effectLst/>
                <a:latin typeface="Montserrat" pitchFamily="2" charset="77"/>
                <a:ea typeface="Times New Roman" panose="02020603050405020304" pitchFamily="18" charset="0"/>
              </a:rPr>
              <a:t>Instagram Reels gives you two options to create a Reel:</a:t>
            </a:r>
            <a:endParaRPr lang="en-US" sz="2200" dirty="0">
              <a:effectLst/>
              <a:latin typeface="Montserrat" pitchFamily="2" charset="77"/>
              <a:ea typeface="Times New Roman" panose="02020603050405020304" pitchFamily="18" charset="0"/>
            </a:endParaRPr>
          </a:p>
          <a:p>
            <a:pPr marL="342900" marR="0" lvl="0" indent="-342900">
              <a:spcBef>
                <a:spcPts val="0"/>
              </a:spcBef>
              <a:spcAft>
                <a:spcPts val="900"/>
              </a:spcAft>
              <a:buFont typeface="Symbol" pitchFamily="2" charset="2"/>
              <a:buChar char=""/>
            </a:pPr>
            <a:r>
              <a:rPr lang="en-US" sz="2200" dirty="0">
                <a:solidFill>
                  <a:srgbClr val="012A3A"/>
                </a:solidFill>
                <a:effectLst/>
                <a:latin typeface="Montserrat" pitchFamily="2" charset="77"/>
                <a:ea typeface="Times New Roman" panose="02020603050405020304" pitchFamily="18" charset="0"/>
              </a:rPr>
              <a:t>Press and hold the record button to capture footage.</a:t>
            </a:r>
          </a:p>
          <a:p>
            <a:pPr marL="342900" marR="0" lvl="0" indent="-342900">
              <a:spcBef>
                <a:spcPts val="0"/>
              </a:spcBef>
              <a:spcAft>
                <a:spcPts val="900"/>
              </a:spcAft>
              <a:buFont typeface="Symbol" pitchFamily="2" charset="2"/>
              <a:buChar char=""/>
            </a:pPr>
            <a:r>
              <a:rPr lang="en-US" sz="2200" dirty="0">
                <a:solidFill>
                  <a:srgbClr val="012A3A"/>
                </a:solidFill>
                <a:effectLst/>
                <a:latin typeface="Montserrat" pitchFamily="2" charset="77"/>
                <a:ea typeface="Times New Roman" panose="02020603050405020304" pitchFamily="18" charset="0"/>
              </a:rPr>
              <a:t>Upload video footage from your camera roll.</a:t>
            </a:r>
          </a:p>
          <a:p>
            <a:pPr marL="0" marR="0">
              <a:spcBef>
                <a:spcPts val="0"/>
              </a:spcBef>
              <a:spcAft>
                <a:spcPts val="1800"/>
              </a:spcAft>
            </a:pPr>
            <a:r>
              <a:rPr lang="en-US" sz="2200" dirty="0">
                <a:solidFill>
                  <a:srgbClr val="012A3A"/>
                </a:solidFill>
                <a:effectLst/>
                <a:latin typeface="Montserrat" pitchFamily="2" charset="77"/>
                <a:ea typeface="Times New Roman" panose="02020603050405020304" pitchFamily="18" charset="0"/>
              </a:rPr>
              <a:t>Reels can be recorded in a series of clips (one at a time), or all at once.</a:t>
            </a:r>
            <a:endParaRPr lang="en-US" sz="2200" dirty="0">
              <a:effectLst/>
              <a:latin typeface="Montserrat" pitchFamily="2" charset="77"/>
              <a:ea typeface="Times New Roman" panose="02020603050405020304" pitchFamily="18" charset="0"/>
            </a:endParaRPr>
          </a:p>
          <a:p>
            <a:pPr marL="0" marR="0">
              <a:spcBef>
                <a:spcPts val="0"/>
              </a:spcBef>
              <a:spcAft>
                <a:spcPts val="1800"/>
              </a:spcAft>
            </a:pPr>
            <a:r>
              <a:rPr lang="en-US" sz="2200" dirty="0">
                <a:solidFill>
                  <a:srgbClr val="012A3A"/>
                </a:solidFill>
                <a:effectLst/>
                <a:latin typeface="Montserrat" pitchFamily="2" charset="77"/>
                <a:ea typeface="Times New Roman" panose="02020603050405020304" pitchFamily="18" charset="0"/>
              </a:rPr>
              <a:t>If you set a timer early on, there’s a countdown before the hands-free recording starts.</a:t>
            </a:r>
            <a:endParaRPr lang="en-US" sz="2200" dirty="0">
              <a:effectLst/>
              <a:latin typeface="Montserrat" pitchFamily="2" charset="77"/>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66747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fontScale="77500" lnSpcReduction="20000"/>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2: Record or upload your video clip</a:t>
            </a:r>
          </a:p>
          <a:p>
            <a:pPr marL="0" marR="0">
              <a:lnSpc>
                <a:spcPts val="2475"/>
              </a:lnSpc>
              <a:spcBef>
                <a:spcPts val="200"/>
              </a:spcBef>
              <a:spcAft>
                <a:spcPts val="0"/>
              </a:spcAft>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a:p>
            <a:pPr marL="0" marR="0">
              <a:spcBef>
                <a:spcPts val="0"/>
              </a:spcBef>
              <a:spcAft>
                <a:spcPts val="1800"/>
              </a:spcAft>
            </a:pPr>
            <a:r>
              <a:rPr lang="en-US" sz="2200" dirty="0">
                <a:solidFill>
                  <a:srgbClr val="012A3A"/>
                </a:solidFill>
                <a:effectLst/>
                <a:latin typeface="Montserrat" pitchFamily="2" charset="77"/>
                <a:ea typeface="Times New Roman" panose="02020603050405020304" pitchFamily="18" charset="0"/>
              </a:rPr>
              <a:t>During the recording, you can tap the record button to end a clip, and then tap it again to start a new clip.</a:t>
            </a:r>
            <a:endParaRPr lang="en-US" sz="2200" dirty="0">
              <a:effectLst/>
              <a:latin typeface="Montserrat" pitchFamily="2" charset="77"/>
              <a:ea typeface="Times New Roman" panose="02020603050405020304" pitchFamily="18" charset="0"/>
            </a:endParaRPr>
          </a:p>
          <a:p>
            <a:pPr marL="0" marR="0">
              <a:spcBef>
                <a:spcPts val="0"/>
              </a:spcBef>
              <a:spcAft>
                <a:spcPts val="1800"/>
              </a:spcAft>
            </a:pPr>
            <a:r>
              <a:rPr lang="en-US" sz="2200" dirty="0">
                <a:solidFill>
                  <a:srgbClr val="012A3A"/>
                </a:solidFill>
                <a:effectLst/>
                <a:latin typeface="Montserrat" pitchFamily="2" charset="77"/>
                <a:ea typeface="Times New Roman" panose="02020603050405020304" pitchFamily="18" charset="0"/>
              </a:rPr>
              <a:t>Then, the </a:t>
            </a:r>
            <a:r>
              <a:rPr lang="en-US" sz="2200" b="1" dirty="0">
                <a:solidFill>
                  <a:srgbClr val="012A3A"/>
                </a:solidFill>
                <a:effectLst/>
                <a:latin typeface="Montserrat" pitchFamily="2" charset="77"/>
                <a:ea typeface="Times New Roman" panose="02020603050405020304" pitchFamily="18" charset="0"/>
              </a:rPr>
              <a:t>Align</a:t>
            </a:r>
            <a:r>
              <a:rPr lang="en-US" sz="2200" dirty="0">
                <a:solidFill>
                  <a:srgbClr val="012A3A"/>
                </a:solidFill>
                <a:effectLst/>
                <a:latin typeface="Montserrat" pitchFamily="2" charset="77"/>
                <a:ea typeface="Times New Roman" panose="02020603050405020304" pitchFamily="18" charset="0"/>
              </a:rPr>
              <a:t> button will appear, allowing you to line up objects from the previous clip before recording your next. This allows you to create seamless transitions for moments like changing outfits, adding new music, or adding new friends to your Reel.</a:t>
            </a:r>
            <a:endParaRPr lang="en-US" sz="2200" dirty="0">
              <a:effectLst/>
              <a:latin typeface="Montserrat" pitchFamily="2" charset="77"/>
              <a:ea typeface="Times New Roman" panose="02020603050405020304" pitchFamily="18" charset="0"/>
            </a:endParaRPr>
          </a:p>
          <a:p>
            <a:pPr marL="0" marR="0">
              <a:spcBef>
                <a:spcPts val="0"/>
              </a:spcBef>
              <a:spcAft>
                <a:spcPts val="0"/>
              </a:spcAft>
            </a:pPr>
            <a:r>
              <a:rPr lang="en-US" sz="2200" dirty="0">
                <a:solidFill>
                  <a:srgbClr val="012A3A"/>
                </a:solidFill>
                <a:effectLst/>
                <a:latin typeface="Montserrat" pitchFamily="2" charset="77"/>
                <a:ea typeface="Times New Roman" panose="02020603050405020304" pitchFamily="18" charset="0"/>
              </a:rPr>
              <a:t>If you want to watch, trim, or delete the previous clip you recorded, you can tap </a:t>
            </a:r>
            <a:r>
              <a:rPr lang="en-US" sz="2200" b="1" dirty="0">
                <a:solidFill>
                  <a:srgbClr val="012A3A"/>
                </a:solidFill>
                <a:effectLst/>
                <a:latin typeface="Montserrat" pitchFamily="2" charset="77"/>
                <a:ea typeface="Times New Roman" panose="02020603050405020304" pitchFamily="18" charset="0"/>
              </a:rPr>
              <a:t>Edit Clips</a:t>
            </a:r>
            <a:r>
              <a:rPr lang="en-US" sz="2200" dirty="0">
                <a:solidFill>
                  <a:srgbClr val="012A3A"/>
                </a:solidFill>
                <a:effectLst/>
                <a:latin typeface="Montserrat" pitchFamily="2" charset="77"/>
                <a:ea typeface="Times New Roman" panose="02020603050405020304" pitchFamily="18" charset="0"/>
              </a:rPr>
              <a:t>.</a:t>
            </a:r>
            <a:endParaRPr lang="en-US" sz="2200" dirty="0">
              <a:effectLst/>
              <a:latin typeface="Montserrat" pitchFamily="2" charset="77"/>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34263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3: Edit your Reel</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Once you’re done with recording, you can add stickers, drawings, and text to edit your Reel using the icons on the top of the editor.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The Reels editor features built-in creative tools so you can do all your editing from one interface.</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78021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fontScale="85000" lnSpcReduction="20000"/>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3: Edit your Reel</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Here’s what each feature does: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800"/>
              </a:spcAft>
            </a:pPr>
            <a:endParaRPr lang="en-US" sz="1800" dirty="0">
              <a:effectLst/>
              <a:latin typeface="Times New Roman" panose="02020603050405020304" pitchFamily="18" charset="0"/>
              <a:ea typeface="Times New Roman" panose="02020603050405020304" pitchFamily="18" charset="0"/>
            </a:endParaRPr>
          </a:p>
          <a:p>
            <a:pPr marL="342900" marR="0" lvl="0" indent="-342900" rtl="0">
              <a:spcBef>
                <a:spcPts val="0"/>
              </a:spcBef>
              <a:spcAft>
                <a:spcPts val="900"/>
              </a:spcAft>
              <a:tabLst>
                <a:tab pos="457200" algn="l"/>
              </a:tabLst>
            </a:pPr>
            <a:r>
              <a:rPr lang="en-US" sz="1800" b="1" dirty="0">
                <a:solidFill>
                  <a:srgbClr val="012A3A"/>
                </a:solidFill>
                <a:effectLst/>
                <a:latin typeface="Montserrat" pitchFamily="2" charset="77"/>
                <a:ea typeface="Times New Roman" panose="02020603050405020304" pitchFamily="18" charset="0"/>
              </a:rPr>
              <a:t>Audio</a:t>
            </a:r>
            <a:r>
              <a:rPr lang="en-US" sz="1800" dirty="0">
                <a:solidFill>
                  <a:srgbClr val="012A3A"/>
                </a:solidFill>
                <a:effectLst/>
                <a:latin typeface="Montserrat" pitchFamily="2" charset="77"/>
                <a:ea typeface="Times New Roman" panose="02020603050405020304" pitchFamily="18" charset="0"/>
              </a:rPr>
              <a:t> (1) lets you select audio from the Instagram music library or import it from your device and add it to your video. You can even choose to add your favorite part only.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tabLst>
                <a:tab pos="457200" algn="l"/>
              </a:tabLst>
            </a:pPr>
            <a:r>
              <a:rPr lang="en-US" sz="1800" b="1" dirty="0">
                <a:solidFill>
                  <a:srgbClr val="012A3A"/>
                </a:solidFill>
                <a:effectLst/>
                <a:latin typeface="Montserrat" pitchFamily="2" charset="77"/>
                <a:ea typeface="Times New Roman" panose="02020603050405020304" pitchFamily="18" charset="0"/>
              </a:rPr>
              <a:t>Length</a:t>
            </a:r>
            <a:r>
              <a:rPr lang="en-US" sz="1800" dirty="0">
                <a:solidFill>
                  <a:srgbClr val="012A3A"/>
                </a:solidFill>
                <a:effectLst/>
                <a:latin typeface="Montserrat" pitchFamily="2" charset="77"/>
                <a:ea typeface="Times New Roman" panose="02020603050405020304" pitchFamily="18" charset="0"/>
              </a:rPr>
              <a:t> (2) lets you change the length of your video. You can choose to make your video 15, 30, 60, or 90 seconds.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tabLst>
                <a:tab pos="457200" algn="l"/>
              </a:tabLst>
            </a:pPr>
            <a:r>
              <a:rPr lang="en-US" sz="1800" b="1" dirty="0">
                <a:solidFill>
                  <a:srgbClr val="012A3A"/>
                </a:solidFill>
                <a:effectLst/>
                <a:latin typeface="Montserrat" pitchFamily="2" charset="77"/>
                <a:ea typeface="Times New Roman" panose="02020603050405020304" pitchFamily="18" charset="0"/>
              </a:rPr>
              <a:t>Speed</a:t>
            </a:r>
            <a:r>
              <a:rPr lang="en-US" sz="1800" dirty="0">
                <a:solidFill>
                  <a:srgbClr val="012A3A"/>
                </a:solidFill>
                <a:effectLst/>
                <a:latin typeface="Montserrat" pitchFamily="2" charset="77"/>
                <a:ea typeface="Times New Roman" panose="02020603050405020304" pitchFamily="18" charset="0"/>
              </a:rPr>
              <a:t> (3) lets you change the speed of your video. Slow it down by choosing .3x or .5x or speed it up by choosing 2x, 3x, or 4x.</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70299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fontScale="92500" lnSpcReduction="20000"/>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3: Edit your Reel</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342900" marR="0" lvl="0" indent="-342900">
              <a:spcBef>
                <a:spcPts val="0"/>
              </a:spcBef>
              <a:spcAft>
                <a:spcPts val="900"/>
              </a:spcAft>
              <a:tabLst>
                <a:tab pos="457200" algn="l"/>
              </a:tabLst>
            </a:pPr>
            <a:r>
              <a:rPr lang="en-US" sz="1800" b="1" dirty="0">
                <a:solidFill>
                  <a:srgbClr val="012A3A"/>
                </a:solidFill>
                <a:effectLst/>
                <a:latin typeface="Montserrat" pitchFamily="2" charset="77"/>
                <a:ea typeface="Times New Roman" panose="02020603050405020304" pitchFamily="18" charset="0"/>
              </a:rPr>
              <a:t>Layout</a:t>
            </a:r>
            <a:r>
              <a:rPr lang="en-US" sz="1800" dirty="0">
                <a:solidFill>
                  <a:srgbClr val="012A3A"/>
                </a:solidFill>
                <a:effectLst/>
                <a:latin typeface="Montserrat" pitchFamily="2" charset="77"/>
                <a:ea typeface="Times New Roman" panose="02020603050405020304" pitchFamily="18" charset="0"/>
              </a:rPr>
              <a:t> (4) lets you adjust the layout and add more than one recording to the frame.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tabLst>
                <a:tab pos="457200" algn="l"/>
              </a:tabLst>
            </a:pPr>
            <a:r>
              <a:rPr lang="en-US" sz="1800" b="1" dirty="0">
                <a:solidFill>
                  <a:srgbClr val="012A3A"/>
                </a:solidFill>
                <a:effectLst/>
                <a:latin typeface="Montserrat" pitchFamily="2" charset="77"/>
                <a:ea typeface="Times New Roman" panose="02020603050405020304" pitchFamily="18" charset="0"/>
              </a:rPr>
              <a:t>Timer</a:t>
            </a:r>
            <a:r>
              <a:rPr lang="en-US" sz="1800" dirty="0">
                <a:solidFill>
                  <a:srgbClr val="012A3A"/>
                </a:solidFill>
                <a:effectLst/>
                <a:latin typeface="Montserrat" pitchFamily="2" charset="77"/>
                <a:ea typeface="Times New Roman" panose="02020603050405020304" pitchFamily="18" charset="0"/>
              </a:rPr>
              <a:t> (5) lets you set a timer that will go off before you start recording and set a time limit for the next clip. This is useful if you want to record hands-free.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tabLst>
                <a:tab pos="457200" algn="l"/>
              </a:tabLst>
            </a:pPr>
            <a:r>
              <a:rPr lang="en-US" sz="1800" b="1" dirty="0">
                <a:solidFill>
                  <a:srgbClr val="012A3A"/>
                </a:solidFill>
                <a:effectLst/>
                <a:latin typeface="Montserrat" pitchFamily="2" charset="77"/>
                <a:ea typeface="Times New Roman" panose="02020603050405020304" pitchFamily="18" charset="0"/>
              </a:rPr>
              <a:t>Dual</a:t>
            </a:r>
            <a:r>
              <a:rPr lang="en-US" sz="1800" dirty="0">
                <a:solidFill>
                  <a:srgbClr val="012A3A"/>
                </a:solidFill>
                <a:effectLst/>
                <a:latin typeface="Montserrat" pitchFamily="2" charset="77"/>
                <a:ea typeface="Times New Roman" panose="02020603050405020304" pitchFamily="18" charset="0"/>
              </a:rPr>
              <a:t> (6) lets you record videos using your front and rear cameras at the same time.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tabLst>
                <a:tab pos="457200" algn="l"/>
              </a:tabLst>
            </a:pPr>
            <a:r>
              <a:rPr lang="en-US" sz="1800" b="1" dirty="0">
                <a:solidFill>
                  <a:srgbClr val="012A3A"/>
                </a:solidFill>
                <a:effectLst/>
                <a:latin typeface="Montserrat" pitchFamily="2" charset="77"/>
                <a:ea typeface="Times New Roman" panose="02020603050405020304" pitchFamily="18" charset="0"/>
              </a:rPr>
              <a:t>Align</a:t>
            </a:r>
            <a:r>
              <a:rPr lang="en-US" sz="1800" dirty="0">
                <a:solidFill>
                  <a:srgbClr val="012A3A"/>
                </a:solidFill>
                <a:effectLst/>
                <a:latin typeface="Montserrat" pitchFamily="2" charset="77"/>
                <a:ea typeface="Times New Roman" panose="02020603050405020304" pitchFamily="18" charset="0"/>
              </a:rPr>
              <a:t> (7) appears after you record your first clip. It allows you to line up objects from the previous clip.</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22593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fontScale="92500" lnSpcReduction="10000"/>
          </a:bodyPr>
          <a:lstStyle/>
          <a:p>
            <a:pPr marL="0" marR="0">
              <a:lnSpc>
                <a:spcPts val="2475"/>
              </a:lnSpc>
              <a:spcBef>
                <a:spcPts val="200"/>
              </a:spcBef>
              <a:spcAft>
                <a:spcPts val="0"/>
              </a:spcAft>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3: Edit your Reel</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After you’ve aligned your clips, you can tap the</a:t>
            </a:r>
            <a:r>
              <a:rPr lang="en-US" sz="1800" dirty="0">
                <a:solidFill>
                  <a:srgbClr val="012A3A"/>
                </a:solidFill>
                <a:effectLst/>
                <a:latin typeface="Montserrat" pitchFamily="2" charset="77"/>
                <a:ea typeface="DengXian Light" panose="02010600030101010101" pitchFamily="2" charset="-122"/>
              </a:rPr>
              <a:t> </a:t>
            </a:r>
            <a:r>
              <a:rPr lang="en-US" sz="1800" b="1" dirty="0">
                <a:solidFill>
                  <a:srgbClr val="012A3A"/>
                </a:solidFill>
                <a:effectLst/>
                <a:latin typeface="Montserrat" pitchFamily="2" charset="77"/>
                <a:ea typeface="Times New Roman" panose="02020603050405020304" pitchFamily="18" charset="0"/>
              </a:rPr>
              <a:t>music note icon </a:t>
            </a:r>
            <a:r>
              <a:rPr lang="en-US" sz="1800" dirty="0">
                <a:solidFill>
                  <a:srgbClr val="012A3A"/>
                </a:solidFill>
                <a:effectLst/>
                <a:latin typeface="Montserrat" pitchFamily="2" charset="77"/>
                <a:ea typeface="Times New Roman" panose="02020603050405020304" pitchFamily="18" charset="0"/>
              </a:rPr>
              <a:t>to add trending sounds or music, or record a voiceover.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You can also tap the</a:t>
            </a:r>
            <a:r>
              <a:rPr lang="en-US" sz="1800" dirty="0">
                <a:solidFill>
                  <a:srgbClr val="012A3A"/>
                </a:solidFill>
                <a:effectLst/>
                <a:latin typeface="Montserrat" pitchFamily="2" charset="77"/>
                <a:ea typeface="DengXian Light" panose="02010600030101010101" pitchFamily="2" charset="-122"/>
              </a:rPr>
              <a:t> </a:t>
            </a:r>
            <a:r>
              <a:rPr lang="en-US" sz="1800" b="1" dirty="0">
                <a:solidFill>
                  <a:srgbClr val="012A3A"/>
                </a:solidFill>
                <a:effectLst/>
                <a:latin typeface="Montserrat" pitchFamily="2" charset="77"/>
                <a:ea typeface="Times New Roman" panose="02020603050405020304" pitchFamily="18" charset="0"/>
              </a:rPr>
              <a:t>download</a:t>
            </a:r>
            <a:r>
              <a:rPr lang="en-US" sz="1800" dirty="0">
                <a:solidFill>
                  <a:srgbClr val="012A3A"/>
                </a:solidFill>
                <a:effectLst/>
                <a:latin typeface="Montserrat" pitchFamily="2" charset="77"/>
                <a:ea typeface="DengXian Light" panose="02010600030101010101" pitchFamily="2" charset="-122"/>
              </a:rPr>
              <a:t> </a:t>
            </a:r>
            <a:r>
              <a:rPr lang="en-US" sz="1800" b="1" dirty="0">
                <a:solidFill>
                  <a:srgbClr val="012A3A"/>
                </a:solidFill>
                <a:effectLst/>
                <a:latin typeface="Montserrat" pitchFamily="2" charset="77"/>
                <a:ea typeface="Times New Roman" panose="02020603050405020304" pitchFamily="18" charset="0"/>
              </a:rPr>
              <a:t>icon</a:t>
            </a:r>
            <a:r>
              <a:rPr lang="en-US" sz="1800" dirty="0">
                <a:solidFill>
                  <a:srgbClr val="012A3A"/>
                </a:solidFill>
                <a:effectLst/>
                <a:latin typeface="Montserrat" pitchFamily="2" charset="77"/>
                <a:ea typeface="DengXian Light" panose="02010600030101010101" pitchFamily="2" charset="-122"/>
              </a:rPr>
              <a:t> </a:t>
            </a:r>
            <a:r>
              <a:rPr lang="en-US" sz="1800" dirty="0">
                <a:solidFill>
                  <a:srgbClr val="012A3A"/>
                </a:solidFill>
                <a:effectLst/>
                <a:latin typeface="Montserrat" pitchFamily="2" charset="77"/>
                <a:ea typeface="Times New Roman" panose="02020603050405020304" pitchFamily="18" charset="0"/>
              </a:rPr>
              <a:t>to download Instagram Reels to your device to view or edit later.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800"/>
              </a:spcAft>
            </a:pPr>
            <a:r>
              <a:rPr lang="en-US" sz="1800" b="1" dirty="0">
                <a:solidFill>
                  <a:srgbClr val="012A3A"/>
                </a:solidFill>
                <a:effectLst/>
                <a:latin typeface="Montserrat" pitchFamily="2" charset="77"/>
                <a:ea typeface="Times New Roman" panose="02020603050405020304" pitchFamily="18" charset="0"/>
              </a:rPr>
              <a:t>For a full rundown on editing -  https://</a:t>
            </a:r>
            <a:r>
              <a:rPr lang="en-US" sz="1800" b="1" dirty="0" err="1">
                <a:solidFill>
                  <a:srgbClr val="012A3A"/>
                </a:solidFill>
                <a:effectLst/>
                <a:latin typeface="Montserrat" pitchFamily="2" charset="77"/>
                <a:ea typeface="Times New Roman" panose="02020603050405020304" pitchFamily="18" charset="0"/>
              </a:rPr>
              <a:t>blog.hootsuite.com</a:t>
            </a:r>
            <a:r>
              <a:rPr lang="en-US" sz="1800" b="1" dirty="0">
                <a:solidFill>
                  <a:srgbClr val="012A3A"/>
                </a:solidFill>
                <a:effectLst/>
                <a:latin typeface="Montserrat" pitchFamily="2" charset="77"/>
                <a:ea typeface="Times New Roman" panose="02020603050405020304" pitchFamily="18" charset="0"/>
              </a:rPr>
              <a:t>/</a:t>
            </a:r>
            <a:r>
              <a:rPr lang="en-US" sz="1800" b="1" dirty="0" err="1">
                <a:solidFill>
                  <a:srgbClr val="012A3A"/>
                </a:solidFill>
                <a:effectLst/>
                <a:latin typeface="Montserrat" pitchFamily="2" charset="77"/>
                <a:ea typeface="Times New Roman" panose="02020603050405020304" pitchFamily="18" charset="0"/>
              </a:rPr>
              <a:t>instagram</a:t>
            </a:r>
            <a:r>
              <a:rPr lang="en-US" sz="1800" b="1" dirty="0">
                <a:solidFill>
                  <a:srgbClr val="012A3A"/>
                </a:solidFill>
                <a:effectLst/>
                <a:latin typeface="Montserrat" pitchFamily="2" charset="77"/>
                <a:ea typeface="Times New Roman" panose="02020603050405020304" pitchFamily="18" charset="0"/>
              </a:rPr>
              <a:t>-reels-tutorial/</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2778092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513541" cy="4297286"/>
          </a:xfrm>
        </p:spPr>
        <p:txBody>
          <a:bodyPr>
            <a:normAutofit fontScale="92500"/>
          </a:bodyPr>
          <a:lstStyle/>
          <a:p>
            <a:pPr marL="0">
              <a:lnSpc>
                <a:spcPts val="2475"/>
              </a:lnSpc>
              <a:spcBef>
                <a:spcPts val="200"/>
              </a:spcBef>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4: Adjust your Reel’s settings</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When you’re ready, tap Next in the bottom right corner of your screen. You will be able 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Edit your Reel cover. You can choose a frame from the video or add an image from your camera roll.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Add a caption.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Tag people in your Reel.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Add a location.</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20274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4933-E9C0-0461-9BC0-9C4CEBC6F093}"/>
              </a:ext>
            </a:extLst>
          </p:cNvPr>
          <p:cNvSpPr>
            <a:spLocks noGrp="1"/>
          </p:cNvSpPr>
          <p:nvPr>
            <p:ph type="title"/>
          </p:nvPr>
        </p:nvSpPr>
        <p:spPr/>
        <p:txBody>
          <a:bodyPr/>
          <a:lstStyle/>
          <a:p>
            <a:r>
              <a:rPr lang="en-US" dirty="0">
                <a:latin typeface="Montserrat" pitchFamily="2" charset="77"/>
              </a:rPr>
              <a:t>Brought to you by:</a:t>
            </a:r>
          </a:p>
        </p:txBody>
      </p:sp>
      <p:pic>
        <p:nvPicPr>
          <p:cNvPr id="10" name="Picture 9" descr="Icon&#10;&#10;Description automatically generated">
            <a:extLst>
              <a:ext uri="{FF2B5EF4-FFF2-40B4-BE49-F238E27FC236}">
                <a16:creationId xmlns:a16="http://schemas.microsoft.com/office/drawing/2014/main" id="{BA9D327C-E69D-3FE8-526A-0432222723ED}"/>
              </a:ext>
            </a:extLst>
          </p:cNvPr>
          <p:cNvPicPr>
            <a:picLocks noChangeAspect="1"/>
          </p:cNvPicPr>
          <p:nvPr/>
        </p:nvPicPr>
        <p:blipFill>
          <a:blip r:embed="rId2"/>
          <a:stretch>
            <a:fillRect/>
          </a:stretch>
        </p:blipFill>
        <p:spPr>
          <a:xfrm>
            <a:off x="11324535" y="6041362"/>
            <a:ext cx="635000" cy="635000"/>
          </a:xfrm>
          <a:prstGeom prst="rect">
            <a:avLst/>
          </a:prstGeom>
        </p:spPr>
      </p:pic>
      <p:pic>
        <p:nvPicPr>
          <p:cNvPr id="1027" name="Picture 1" descr="A picture containing icon&#10;&#10;Description automatically generated">
            <a:extLst>
              <a:ext uri="{FF2B5EF4-FFF2-40B4-BE49-F238E27FC236}">
                <a16:creationId xmlns:a16="http://schemas.microsoft.com/office/drawing/2014/main" id="{EBD2201F-7550-B778-4201-B1CBC26D6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936" y="1651000"/>
            <a:ext cx="4503717"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43F4A20-68C0-69CC-0D20-0B9416DB7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04" y="4512365"/>
            <a:ext cx="59436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Logo, company name&#10;&#10;Description automatically generated">
            <a:extLst>
              <a:ext uri="{FF2B5EF4-FFF2-40B4-BE49-F238E27FC236}">
                <a16:creationId xmlns:a16="http://schemas.microsoft.com/office/drawing/2014/main" id="{273924C7-A0C8-44EB-CB62-CB3541CA2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034" y="41910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6F6A2C9-D65A-A324-2C35-5D05971FF305}"/>
              </a:ext>
            </a:extLst>
          </p:cNvPr>
          <p:cNvSpPr txBox="1"/>
          <p:nvPr/>
        </p:nvSpPr>
        <p:spPr>
          <a:xfrm>
            <a:off x="1608482" y="4006334"/>
            <a:ext cx="6102626" cy="369332"/>
          </a:xfrm>
          <a:prstGeom prst="rect">
            <a:avLst/>
          </a:prstGeom>
          <a:noFill/>
        </p:spPr>
        <p:txBody>
          <a:bodyPr wrap="square">
            <a:spAutoFit/>
          </a:bodyPr>
          <a:lstStyle/>
          <a:p>
            <a:pPr marL="0" marR="0" algn="ctr">
              <a:spcBef>
                <a:spcPts val="0"/>
              </a:spcBef>
              <a:spcAft>
                <a:spcPts val="0"/>
              </a:spcAft>
            </a:pPr>
            <a:r>
              <a:rPr lang="en-US" sz="1800" dirty="0">
                <a:effectLst/>
                <a:latin typeface="Montserrat" pitchFamily="2" charset="77"/>
                <a:ea typeface="Times New Roman" panose="02020603050405020304" pitchFamily="18" charset="0"/>
              </a:rPr>
              <a:t>Class sponsored by: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785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anim calcmode="lin" valueType="num">
                                      <p:cBhvr additive="base">
                                        <p:cTn id="11" dur="500" fill="hold"/>
                                        <p:tgtEl>
                                          <p:spTgt spid="1025"/>
                                        </p:tgtEl>
                                        <p:attrNameLst>
                                          <p:attrName>ppt_x</p:attrName>
                                        </p:attrNameLst>
                                      </p:cBhvr>
                                      <p:tavLst>
                                        <p:tav tm="0">
                                          <p:val>
                                            <p:strVal val="#ppt_x"/>
                                          </p:val>
                                        </p:tav>
                                        <p:tav tm="100000">
                                          <p:val>
                                            <p:strVal val="#ppt_x"/>
                                          </p:val>
                                        </p:tav>
                                      </p:tavLst>
                                    </p:anim>
                                    <p:anim calcmode="lin" valueType="num">
                                      <p:cBhvr additive="base">
                                        <p:cTn id="1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6"/>
            <a:ext cx="4644797" cy="4898375"/>
          </a:xfrm>
        </p:spPr>
        <p:txBody>
          <a:bodyPr>
            <a:normAutofit fontScale="85000" lnSpcReduction="10000"/>
          </a:bodyPr>
          <a:lstStyle/>
          <a:p>
            <a:pPr marL="0">
              <a:lnSpc>
                <a:spcPts val="2475"/>
              </a:lnSpc>
              <a:spcBef>
                <a:spcPts val="200"/>
              </a:spcBef>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4: Adjust your Reel’s settings</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342900" marR="0" lvl="0" indent="-342900" rtl="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Enable Facebook recommendations. If you select this option, your Reel will be surfaced to Facebook users who are likely to enjoy your content (according to Meta’s algorithms). You don’t need a Facebook account to use this feature.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Rename your audio. If you add your own audio (e.g. a voice recording) to your Reel, you can give it a name that will show up in other users’ Reels if they decide to use the sound.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Enable or disable automatically generated captions.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900"/>
              </a:spcAft>
              <a:buSzPts val="1000"/>
              <a:buFont typeface="Symbol" pitchFamily="2" charset="2"/>
              <a:buChar char=""/>
              <a:tabLst>
                <a:tab pos="457200" algn="l"/>
              </a:tabLst>
            </a:pPr>
            <a:r>
              <a:rPr lang="en-US" sz="1800" dirty="0">
                <a:solidFill>
                  <a:srgbClr val="012A3A"/>
                </a:solidFill>
                <a:effectLst/>
                <a:latin typeface="Montserrat" pitchFamily="2" charset="77"/>
                <a:ea typeface="Times New Roman" panose="02020603050405020304" pitchFamily="18" charset="0"/>
              </a:rPr>
              <a:t>Decide whether you want your Reel to be posted to your Instagram Feed (and not just the Reels tab on your account).</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316167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How to Make a Reel in 5 Steps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6"/>
            <a:ext cx="4644797" cy="4898375"/>
          </a:xfrm>
        </p:spPr>
        <p:txBody>
          <a:bodyPr>
            <a:normAutofit/>
          </a:bodyPr>
          <a:lstStyle/>
          <a:p>
            <a:pPr marL="0">
              <a:lnSpc>
                <a:spcPts val="2475"/>
              </a:lnSpc>
              <a:spcBef>
                <a:spcPts val="200"/>
              </a:spcBef>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Step 5: Post your Reel</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Once you adjust your settings, tap the </a:t>
            </a:r>
            <a:r>
              <a:rPr lang="en-US" sz="1800" b="1" dirty="0">
                <a:solidFill>
                  <a:srgbClr val="012A3A"/>
                </a:solidFill>
                <a:effectLst/>
                <a:latin typeface="Montserrat" pitchFamily="2" charset="77"/>
                <a:ea typeface="DengXian Light" panose="02010600030101010101" pitchFamily="2" charset="-122"/>
              </a:rPr>
              <a:t>Share</a:t>
            </a:r>
            <a:r>
              <a:rPr lang="en-US" sz="1800" dirty="0">
                <a:solidFill>
                  <a:srgbClr val="012A3A"/>
                </a:solidFill>
                <a:effectLst/>
                <a:latin typeface="Montserrat" pitchFamily="2" charset="77"/>
                <a:ea typeface="Times New Roman" panose="02020603050405020304" pitchFamily="18" charset="0"/>
              </a:rPr>
              <a:t> button at the bottom of the screen.</a:t>
            </a:r>
            <a:endParaRPr lang="en-US" sz="1800"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45049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12020" y="499138"/>
            <a:ext cx="5483980" cy="499138"/>
          </a:xfrm>
        </p:spPr>
        <p:txBody>
          <a:bodyPr>
            <a:normAutofit fontScale="90000"/>
          </a:bodyPr>
          <a:lstStyle/>
          <a:p>
            <a:r>
              <a:rPr lang="en-US" sz="3200" dirty="0">
                <a:latin typeface="Montserrat" pitchFamily="2" charset="77"/>
              </a:rPr>
              <a:t>Realtor Ideas and Trends</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6" name="Rectangle 2">
            <a:extLst>
              <a:ext uri="{FF2B5EF4-FFF2-40B4-BE49-F238E27FC236}">
                <a16:creationId xmlns:a16="http://schemas.microsoft.com/office/drawing/2014/main" id="{649BC918-1294-41DB-6C2A-8BFE7833EFC2}"/>
              </a:ext>
            </a:extLst>
          </p:cNvPr>
          <p:cNvSpPr>
            <a:spLocks noChangeArrowheads="1"/>
          </p:cNvSpPr>
          <p:nvPr/>
        </p:nvSpPr>
        <p:spPr bwMode="auto">
          <a:xfrm>
            <a:off x="847152" y="1145404"/>
            <a:ext cx="73576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1200" b="0" i="0" u="none" strike="noStrike" cap="none" normalizeH="0" baseline="0" dirty="0">
                <a:ln>
                  <a:noFill/>
                </a:ln>
                <a:solidFill>
                  <a:schemeClr val="tx1"/>
                </a:solidFill>
                <a:effectLst/>
                <a:latin typeface="Montserrat" pitchFamily="2" charset="77"/>
                <a:ea typeface="Montserrat" pitchFamily="2" charset="77"/>
              </a:rPr>
              <a:t>Things you shouldn’t do when buying a house</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1200" b="0" i="0" u="none" strike="noStrike" cap="none" normalizeH="0" baseline="0" dirty="0">
                <a:ln>
                  <a:noFill/>
                </a:ln>
                <a:solidFill>
                  <a:schemeClr val="tx1"/>
                </a:solidFill>
                <a:effectLst/>
                <a:latin typeface="Montserrat" pitchFamily="2" charset="77"/>
                <a:ea typeface="Montserrat" pitchFamily="2" charset="77"/>
              </a:rPr>
              <a:t> </a:t>
            </a:r>
            <a:endParaRPr kumimoji="0" lang="en-US" altLang="en-US" sz="700" b="0" i="0" u="none" strike="noStrike" cap="none" normalizeH="0" baseline="0" dirty="0">
              <a:ln>
                <a:noFill/>
              </a:ln>
              <a:solidFill>
                <a:schemeClr val="tx1"/>
              </a:solidFill>
              <a:effectLst/>
            </a:endParaRPr>
          </a:p>
          <a:p>
            <a:pPr marL="628650" lvl="1" indent="-171450" defTabSz="914400">
              <a:buFont typeface="Courier New" panose="02070309020205020404" pitchFamily="49" charset="0"/>
              <a:buChar char="o"/>
            </a:pPr>
            <a:r>
              <a:rPr kumimoji="0" lang="en-US" altLang="en-US" sz="1200" b="0" i="0" u="none" strike="noStrike" cap="none" normalizeH="0" baseline="0" dirty="0">
                <a:ln>
                  <a:noFill/>
                </a:ln>
                <a:solidFill>
                  <a:schemeClr val="tx1"/>
                </a:solidFill>
                <a:effectLst/>
                <a:latin typeface="Montserrat" pitchFamily="2" charset="77"/>
                <a:ea typeface="Montserrat" pitchFamily="2" charset="77"/>
              </a:rPr>
              <a:t> Getting a new job, </a:t>
            </a:r>
            <a:r>
              <a:rPr lang="en-US" altLang="en-US" sz="1200" dirty="0">
                <a:latin typeface="Montserrat" pitchFamily="2" charset="77"/>
                <a:ea typeface="Montserrat" pitchFamily="2" charset="77"/>
              </a:rPr>
              <a:t>considering</a:t>
            </a:r>
            <a:r>
              <a:rPr kumimoji="0" lang="en-US" altLang="en-US" sz="1200" b="0" i="0" u="none" strike="noStrike" cap="none" normalizeH="0" baseline="0" dirty="0">
                <a:ln>
                  <a:noFill/>
                </a:ln>
                <a:solidFill>
                  <a:schemeClr val="tx1"/>
                </a:solidFill>
                <a:effectLst/>
                <a:latin typeface="Montserrat" pitchFamily="2" charset="77"/>
                <a:ea typeface="Montserrat" pitchFamily="2" charset="77"/>
              </a:rPr>
              <a:t> a new credit card, moving money around </a:t>
            </a:r>
            <a:r>
              <a:rPr kumimoji="0" lang="en-US" altLang="en-US" sz="1200" b="0" i="0" u="none" strike="noStrike" cap="none" normalizeH="0" baseline="0" dirty="0" err="1">
                <a:ln>
                  <a:noFill/>
                </a:ln>
                <a:solidFill>
                  <a:schemeClr val="tx1"/>
                </a:solidFill>
                <a:effectLst/>
                <a:latin typeface="Montserrat" pitchFamily="2" charset="77"/>
                <a:ea typeface="Montserrat" pitchFamily="2" charset="77"/>
              </a:rPr>
              <a:t>etc</a:t>
            </a:r>
            <a:r>
              <a:rPr kumimoji="0" lang="en-US" altLang="en-US" sz="1200" b="0" i="0" u="none" strike="noStrike" cap="none" normalizeH="0" baseline="0" dirty="0">
                <a:ln>
                  <a:noFill/>
                </a:ln>
                <a:solidFill>
                  <a:schemeClr val="tx1"/>
                </a:solidFill>
                <a:effectLst/>
                <a:latin typeface="Montserrat" pitchFamily="2" charset="77"/>
                <a:ea typeface="Montserrat" pitchFamily="2" charset="77"/>
              </a:rPr>
              <a:t>…</a:t>
            </a:r>
          </a:p>
        </p:txBody>
      </p:sp>
      <p:pic>
        <p:nvPicPr>
          <p:cNvPr id="11" name="Picture 10">
            <a:extLst>
              <a:ext uri="{FF2B5EF4-FFF2-40B4-BE49-F238E27FC236}">
                <a16:creationId xmlns:a16="http://schemas.microsoft.com/office/drawing/2014/main" id="{8AE826B7-D318-ABFA-DAA7-7C834626ED43}"/>
              </a:ext>
            </a:extLst>
          </p:cNvPr>
          <p:cNvPicPr>
            <a:picLocks noChangeAspect="1"/>
          </p:cNvPicPr>
          <p:nvPr/>
        </p:nvPicPr>
        <p:blipFill>
          <a:blip r:embed="rId3"/>
          <a:stretch>
            <a:fillRect/>
          </a:stretch>
        </p:blipFill>
        <p:spPr>
          <a:xfrm>
            <a:off x="1756627" y="1836270"/>
            <a:ext cx="5205875" cy="4610482"/>
          </a:xfrm>
          <a:prstGeom prst="rect">
            <a:avLst/>
          </a:prstGeom>
        </p:spPr>
      </p:pic>
      <p:sp>
        <p:nvSpPr>
          <p:cNvPr id="12" name="TextBox 11">
            <a:extLst>
              <a:ext uri="{FF2B5EF4-FFF2-40B4-BE49-F238E27FC236}">
                <a16:creationId xmlns:a16="http://schemas.microsoft.com/office/drawing/2014/main" id="{3D68E2D1-01BC-345E-4143-494D0AB50797}"/>
              </a:ext>
            </a:extLst>
          </p:cNvPr>
          <p:cNvSpPr txBox="1"/>
          <p:nvPr/>
        </p:nvSpPr>
        <p:spPr>
          <a:xfrm>
            <a:off x="526785" y="6491287"/>
            <a:ext cx="8412880" cy="646331"/>
          </a:xfrm>
          <a:prstGeom prst="rect">
            <a:avLst/>
          </a:prstGeom>
          <a:noFill/>
        </p:spPr>
        <p:txBody>
          <a:bodyPr wrap="none" rtlCol="0">
            <a:spAutoFit/>
          </a:bodyPr>
          <a:lstStyle/>
          <a:p>
            <a:r>
              <a:rPr kumimoji="0" lang="en-US" altLang="en-US" sz="1800" b="0" i="0" u="none" strike="noStrike" cap="none" normalizeH="0" baseline="0" dirty="0">
                <a:ln>
                  <a:noFill/>
                </a:ln>
                <a:solidFill>
                  <a:schemeClr val="tx1"/>
                </a:solidFill>
                <a:effectLst/>
                <a:latin typeface="Montserrat" pitchFamily="2" charset="77"/>
                <a:ea typeface="Montserrat" pitchFamily="2" charset="77"/>
                <a:hlinkClick r:id="rId4"/>
              </a:rPr>
              <a:t>https://www.instagram.com/reel/CivydIrjdgd/?igshid=YmMyMTA2M2Y=</a:t>
            </a:r>
            <a:endParaRPr kumimoji="0" lang="en-US" altLang="en-US" sz="8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124155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12020" y="499138"/>
            <a:ext cx="5483980" cy="499138"/>
          </a:xfrm>
        </p:spPr>
        <p:txBody>
          <a:bodyPr>
            <a:normAutofit fontScale="90000"/>
          </a:bodyPr>
          <a:lstStyle/>
          <a:p>
            <a:r>
              <a:rPr lang="en-US" sz="3200" dirty="0">
                <a:latin typeface="Montserrat" pitchFamily="2" charset="77"/>
              </a:rPr>
              <a:t>Realtor Ideas and Trends</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6" name="Rectangle 2">
            <a:extLst>
              <a:ext uri="{FF2B5EF4-FFF2-40B4-BE49-F238E27FC236}">
                <a16:creationId xmlns:a16="http://schemas.microsoft.com/office/drawing/2014/main" id="{649BC918-1294-41DB-6C2A-8BFE7833EFC2}"/>
              </a:ext>
            </a:extLst>
          </p:cNvPr>
          <p:cNvSpPr>
            <a:spLocks noChangeArrowheads="1"/>
          </p:cNvSpPr>
          <p:nvPr/>
        </p:nvSpPr>
        <p:spPr bwMode="auto">
          <a:xfrm>
            <a:off x="847152" y="1145404"/>
            <a:ext cx="73576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rtl="0">
              <a:spcBef>
                <a:spcPts val="0"/>
              </a:spcBef>
              <a:spcAft>
                <a:spcPts val="0"/>
              </a:spcAft>
              <a:buSzPts val="1000"/>
              <a:tabLst>
                <a:tab pos="457200" algn="l"/>
              </a:tabLst>
            </a:pPr>
            <a:r>
              <a:rPr lang="en-US" sz="1200" dirty="0">
                <a:effectLst/>
                <a:latin typeface="Montserrat" pitchFamily="2" charset="77"/>
                <a:ea typeface="Times New Roman" panose="02020603050405020304" pitchFamily="18" charset="0"/>
              </a:rPr>
              <a:t>Advantages of New Construction</a:t>
            </a:r>
          </a:p>
          <a:p>
            <a:pPr marR="0" lvl="0" rtl="0">
              <a:spcBef>
                <a:spcPts val="0"/>
              </a:spcBef>
              <a:spcAft>
                <a:spcPts val="0"/>
              </a:spcAft>
              <a:buSzPts val="1000"/>
              <a:tabLst>
                <a:tab pos="457200" algn="l"/>
              </a:tabLst>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Montserrat" pitchFamily="2" charset="77"/>
                <a:ea typeface="Times New Roman" panose="02020603050405020304" pitchFamily="18" charset="0"/>
              </a:rPr>
              <a:t>Low maintenance, customizable, move-in ready, modern design </a:t>
            </a:r>
            <a:r>
              <a:rPr lang="en-US" sz="1200" dirty="0" err="1">
                <a:effectLst/>
                <a:latin typeface="Montserrat" pitchFamily="2" charset="77"/>
                <a:ea typeface="Times New Roman" panose="02020603050405020304" pitchFamily="18" charset="0"/>
              </a:rPr>
              <a:t>etc</a:t>
            </a:r>
            <a:r>
              <a:rPr lang="en-US" sz="1200" dirty="0">
                <a:effectLst/>
                <a:latin typeface="Montserrat" pitchFamily="2" charset="77"/>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D68E2D1-01BC-345E-4143-494D0AB50797}"/>
              </a:ext>
            </a:extLst>
          </p:cNvPr>
          <p:cNvSpPr txBox="1"/>
          <p:nvPr/>
        </p:nvSpPr>
        <p:spPr>
          <a:xfrm>
            <a:off x="526785" y="6491287"/>
            <a:ext cx="8643713" cy="646331"/>
          </a:xfrm>
          <a:prstGeom prst="rect">
            <a:avLst/>
          </a:prstGeom>
          <a:noFill/>
        </p:spPr>
        <p:txBody>
          <a:bodyPr wrap="none" rtlCol="0">
            <a:spAutoFit/>
          </a:bodyPr>
          <a:lstStyle/>
          <a:p>
            <a:pPr marL="0" marR="0">
              <a:spcBef>
                <a:spcPts val="0"/>
              </a:spcBef>
              <a:spcAft>
                <a:spcPts val="0"/>
              </a:spcAft>
            </a:pPr>
            <a:r>
              <a:rPr lang="en-US" sz="1800" u="sng" dirty="0">
                <a:solidFill>
                  <a:srgbClr val="0000FF"/>
                </a:solidFill>
                <a:effectLst/>
                <a:latin typeface="Montserrat" pitchFamily="2" charset="77"/>
                <a:ea typeface="Times New Roman" panose="02020603050405020304" pitchFamily="18" charset="0"/>
                <a:hlinkClick r:id="rId3"/>
              </a:rPr>
              <a:t>https://www.instagram.com/reel/ChuotWNttlp/?igshid=YmMyMTA2M2Y=</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56B3BA66-6876-B237-D793-582DB9CB9EB3}"/>
              </a:ext>
            </a:extLst>
          </p:cNvPr>
          <p:cNvPicPr>
            <a:picLocks noChangeAspect="1"/>
          </p:cNvPicPr>
          <p:nvPr/>
        </p:nvPicPr>
        <p:blipFill>
          <a:blip r:embed="rId4"/>
          <a:stretch>
            <a:fillRect/>
          </a:stretch>
        </p:blipFill>
        <p:spPr>
          <a:xfrm>
            <a:off x="2141200" y="1844296"/>
            <a:ext cx="5184049" cy="4594430"/>
          </a:xfrm>
          <a:prstGeom prst="rect">
            <a:avLst/>
          </a:prstGeom>
        </p:spPr>
      </p:pic>
    </p:spTree>
    <p:extLst>
      <p:ext uri="{BB962C8B-B14F-4D97-AF65-F5344CB8AC3E}">
        <p14:creationId xmlns:p14="http://schemas.microsoft.com/office/powerpoint/2010/main" val="383381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12020" y="499138"/>
            <a:ext cx="5483980" cy="499138"/>
          </a:xfrm>
        </p:spPr>
        <p:txBody>
          <a:bodyPr>
            <a:normAutofit fontScale="90000"/>
          </a:bodyPr>
          <a:lstStyle/>
          <a:p>
            <a:r>
              <a:rPr lang="en-US" sz="3200" dirty="0">
                <a:latin typeface="Montserrat" pitchFamily="2" charset="77"/>
              </a:rPr>
              <a:t>Realtor Ideas and Trends</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6" name="Rectangle 2">
            <a:extLst>
              <a:ext uri="{FF2B5EF4-FFF2-40B4-BE49-F238E27FC236}">
                <a16:creationId xmlns:a16="http://schemas.microsoft.com/office/drawing/2014/main" id="{649BC918-1294-41DB-6C2A-8BFE7833EFC2}"/>
              </a:ext>
            </a:extLst>
          </p:cNvPr>
          <p:cNvSpPr>
            <a:spLocks noChangeArrowheads="1"/>
          </p:cNvSpPr>
          <p:nvPr/>
        </p:nvSpPr>
        <p:spPr bwMode="auto">
          <a:xfrm>
            <a:off x="834090" y="1236620"/>
            <a:ext cx="73576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spcBef>
                <a:spcPts val="0"/>
              </a:spcBef>
              <a:spcAft>
                <a:spcPts val="0"/>
              </a:spcAft>
            </a:pPr>
            <a:r>
              <a:rPr lang="en-US" sz="1800" dirty="0">
                <a:effectLst/>
                <a:latin typeface="Montserrat" pitchFamily="2" charset="77"/>
                <a:ea typeface="Times New Roman" panose="02020603050405020304" pitchFamily="18" charset="0"/>
              </a:rPr>
              <a:t>POV: Buyers responding to increased mortgage rates</a:t>
            </a:r>
            <a:endParaRPr lang="en-US"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D68E2D1-01BC-345E-4143-494D0AB50797}"/>
              </a:ext>
            </a:extLst>
          </p:cNvPr>
          <p:cNvSpPr txBox="1"/>
          <p:nvPr/>
        </p:nvSpPr>
        <p:spPr>
          <a:xfrm>
            <a:off x="526785" y="6491287"/>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4F11DE37-3357-3E7A-0F9C-00ECA62D0C89}"/>
              </a:ext>
            </a:extLst>
          </p:cNvPr>
          <p:cNvPicPr>
            <a:picLocks noChangeAspect="1"/>
          </p:cNvPicPr>
          <p:nvPr/>
        </p:nvPicPr>
        <p:blipFill>
          <a:blip r:embed="rId3"/>
          <a:stretch>
            <a:fillRect/>
          </a:stretch>
        </p:blipFill>
        <p:spPr>
          <a:xfrm>
            <a:off x="1894113" y="1844296"/>
            <a:ext cx="4976950" cy="4425589"/>
          </a:xfrm>
          <a:prstGeom prst="rect">
            <a:avLst/>
          </a:prstGeom>
        </p:spPr>
      </p:pic>
      <p:sp>
        <p:nvSpPr>
          <p:cNvPr id="8" name="Rectangle 1">
            <a:extLst>
              <a:ext uri="{FF2B5EF4-FFF2-40B4-BE49-F238E27FC236}">
                <a16:creationId xmlns:a16="http://schemas.microsoft.com/office/drawing/2014/main" id="{FDF48453-707F-5882-8BC8-D7C14B98B9FB}"/>
              </a:ext>
            </a:extLst>
          </p:cNvPr>
          <p:cNvSpPr>
            <a:spLocks noChangeArrowheads="1"/>
          </p:cNvSpPr>
          <p:nvPr/>
        </p:nvSpPr>
        <p:spPr bwMode="auto">
          <a:xfrm>
            <a:off x="526785" y="6363607"/>
            <a:ext cx="8646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155CC"/>
                </a:solidFill>
                <a:effectLst/>
                <a:latin typeface="Montserrat" pitchFamily="2" charset="77"/>
                <a:ea typeface="Montserrat" pitchFamily="2" charset="77"/>
                <a:cs typeface="Arial" panose="020B0604020202020204" pitchFamily="34" charset="0"/>
                <a:hlinkClick r:id="rId4"/>
              </a:rPr>
              <a:t>https://www.instagram.com/reel/CjAtW-UjSPU/?igshid=YmMyMTA2M2Y=</a:t>
            </a:r>
            <a:endParaRPr kumimoji="0" lang="en-US" altLang="en-US" b="0" i="0" u="none" strike="noStrike" cap="none" normalizeH="0" baseline="0" dirty="0">
              <a:ln>
                <a:noFill/>
              </a:ln>
              <a:solidFill>
                <a:schemeClr val="tx1"/>
              </a:solidFill>
              <a:effectLst/>
              <a:latin typeface="Montserrat" pitchFamily="2" charset="77"/>
            </a:endParaRPr>
          </a:p>
        </p:txBody>
      </p:sp>
    </p:spTree>
    <p:extLst>
      <p:ext uri="{BB962C8B-B14F-4D97-AF65-F5344CB8AC3E}">
        <p14:creationId xmlns:p14="http://schemas.microsoft.com/office/powerpoint/2010/main" val="53333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12020" y="499138"/>
            <a:ext cx="5483980" cy="499138"/>
          </a:xfrm>
        </p:spPr>
        <p:txBody>
          <a:bodyPr>
            <a:normAutofit fontScale="90000"/>
          </a:bodyPr>
          <a:lstStyle/>
          <a:p>
            <a:r>
              <a:rPr lang="en-US" sz="3200" dirty="0">
                <a:latin typeface="Montserrat" pitchFamily="2" charset="77"/>
              </a:rPr>
              <a:t>Realtor Ideas and Trends</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6" name="Rectangle 2">
            <a:extLst>
              <a:ext uri="{FF2B5EF4-FFF2-40B4-BE49-F238E27FC236}">
                <a16:creationId xmlns:a16="http://schemas.microsoft.com/office/drawing/2014/main" id="{649BC918-1294-41DB-6C2A-8BFE7833EFC2}"/>
              </a:ext>
            </a:extLst>
          </p:cNvPr>
          <p:cNvSpPr>
            <a:spLocks noChangeArrowheads="1"/>
          </p:cNvSpPr>
          <p:nvPr/>
        </p:nvSpPr>
        <p:spPr bwMode="auto">
          <a:xfrm>
            <a:off x="807964" y="1539247"/>
            <a:ext cx="735760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US" b="1" dirty="0"/>
              <a:t>Before &amp; After</a:t>
            </a:r>
          </a:p>
          <a:p>
            <a:r>
              <a:rPr lang="en-US" dirty="0"/>
              <a:t> </a:t>
            </a:r>
          </a:p>
          <a:p>
            <a:r>
              <a:rPr lang="en-US" dirty="0"/>
              <a:t>Before &amp; </a:t>
            </a:r>
            <a:r>
              <a:rPr lang="en-US" dirty="0" err="1"/>
              <a:t>afters</a:t>
            </a:r>
            <a:r>
              <a:rPr lang="en-US" dirty="0"/>
              <a:t> are a great way to show the impact of your work. Plus, before &amp; </a:t>
            </a:r>
            <a:r>
              <a:rPr lang="en-US" dirty="0" err="1"/>
              <a:t>afters</a:t>
            </a:r>
            <a:r>
              <a:rPr lang="en-US" dirty="0"/>
              <a:t> are inherently satisfying to watch! Think: a staged listing, a fresh paint job, or a home renovation.</a:t>
            </a:r>
          </a:p>
          <a:p>
            <a:r>
              <a:rPr lang="en-US" dirty="0"/>
              <a:t> </a:t>
            </a:r>
          </a:p>
          <a:p>
            <a:r>
              <a:rPr lang="en-US" b="1" dirty="0"/>
              <a:t>Info-</a:t>
            </a:r>
            <a:r>
              <a:rPr lang="en-US" b="1" dirty="0" err="1"/>
              <a:t>tainment</a:t>
            </a:r>
            <a:endParaRPr lang="en-US" b="1" dirty="0"/>
          </a:p>
          <a:p>
            <a:r>
              <a:rPr lang="en-US" dirty="0"/>
              <a:t> </a:t>
            </a:r>
          </a:p>
          <a:p>
            <a:r>
              <a:rPr lang="en-US" dirty="0"/>
              <a:t>A great way to educate &amp; engage your audience is by sharing informative &amp; entertaining content – at the same time! Bust a common misperception, share information about mortgages, inventory, interest rates, or the benefits of staging a listing. Tip: Use a trending audio clip to reach new accounts.</a:t>
            </a:r>
          </a:p>
          <a:p>
            <a:r>
              <a:rPr lang="en-US" dirty="0"/>
              <a:t> </a:t>
            </a:r>
          </a:p>
        </p:txBody>
      </p:sp>
      <p:sp>
        <p:nvSpPr>
          <p:cNvPr id="12" name="TextBox 11">
            <a:extLst>
              <a:ext uri="{FF2B5EF4-FFF2-40B4-BE49-F238E27FC236}">
                <a16:creationId xmlns:a16="http://schemas.microsoft.com/office/drawing/2014/main" id="{3D68E2D1-01BC-345E-4143-494D0AB50797}"/>
              </a:ext>
            </a:extLst>
          </p:cNvPr>
          <p:cNvSpPr txBox="1"/>
          <p:nvPr/>
        </p:nvSpPr>
        <p:spPr>
          <a:xfrm>
            <a:off x="526785" y="64912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9092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12020" y="499138"/>
            <a:ext cx="5483980" cy="499138"/>
          </a:xfrm>
        </p:spPr>
        <p:txBody>
          <a:bodyPr>
            <a:normAutofit fontScale="90000"/>
          </a:bodyPr>
          <a:lstStyle/>
          <a:p>
            <a:r>
              <a:rPr lang="en-US" sz="3200" dirty="0">
                <a:latin typeface="Montserrat" pitchFamily="2" charset="77"/>
              </a:rPr>
              <a:t>Realtor Ideas and Trends</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6" name="Rectangle 2">
            <a:extLst>
              <a:ext uri="{FF2B5EF4-FFF2-40B4-BE49-F238E27FC236}">
                <a16:creationId xmlns:a16="http://schemas.microsoft.com/office/drawing/2014/main" id="{649BC918-1294-41DB-6C2A-8BFE7833EFC2}"/>
              </a:ext>
            </a:extLst>
          </p:cNvPr>
          <p:cNvSpPr>
            <a:spLocks noChangeArrowheads="1"/>
          </p:cNvSpPr>
          <p:nvPr/>
        </p:nvSpPr>
        <p:spPr bwMode="auto">
          <a:xfrm>
            <a:off x="711516" y="1280284"/>
            <a:ext cx="735760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fontAlgn="base">
              <a:spcBef>
                <a:spcPts val="0"/>
              </a:spcBef>
              <a:spcAft>
                <a:spcPts val="0"/>
              </a:spcAft>
            </a:pPr>
            <a:r>
              <a:rPr lang="en-US" sz="1800" b="1" dirty="0">
                <a:solidFill>
                  <a:srgbClr val="000000"/>
                </a:solidFill>
                <a:effectLst/>
                <a:latin typeface="Montserrat" pitchFamily="2" charset="77"/>
                <a:ea typeface="DengXian Light" panose="02010600030101010101" pitchFamily="2" charset="-122"/>
                <a:cs typeface="Times New Roman" panose="02020603050405020304" pitchFamily="18" charset="0"/>
              </a:rPr>
              <a:t>Local Spotlight</a:t>
            </a:r>
            <a:endParaRPr lang="en-US" sz="18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Spotlight local cafes, parks or neighborhoods to show what it’s like to live in your area. Grab a few clips of what a day in the life as a resident in your town looks like or spotlight specific neighborhoods. Remember to tag the establishments you visit, they are likely to re-share your posts with their audience – getting your content greater reach!</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1" dirty="0">
                <a:solidFill>
                  <a:srgbClr val="000000"/>
                </a:solidFill>
                <a:effectLst/>
                <a:latin typeface="Montserrat" pitchFamily="2" charset="77"/>
                <a:ea typeface="DengXian Light" panose="02010600030101010101" pitchFamily="2" charset="-122"/>
                <a:cs typeface="Times New Roman" panose="02020603050405020304" pitchFamily="18" charset="0"/>
              </a:rPr>
              <a:t>Relatable</a:t>
            </a:r>
            <a:endParaRPr lang="en-US" sz="18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Sharing relatable content is a great way to connect with other Realtors &amp; potential clients. It lets your audience know you understand their experiences and allows you to build trust! Tip: scroll through Reels or </a:t>
            </a:r>
            <a:r>
              <a:rPr lang="en-US" sz="1800" dirty="0" err="1">
                <a:solidFill>
                  <a:srgbClr val="000000"/>
                </a:solidFill>
                <a:effectLst/>
                <a:latin typeface="Montserrat" pitchFamily="2" charset="77"/>
                <a:ea typeface="Times New Roman" panose="02020603050405020304" pitchFamily="18" charset="0"/>
              </a:rPr>
              <a:t>Tiktok</a:t>
            </a:r>
            <a:r>
              <a:rPr lang="en-US" sz="1800" dirty="0">
                <a:solidFill>
                  <a:srgbClr val="000000"/>
                </a:solidFill>
                <a:effectLst/>
                <a:latin typeface="Montserrat" pitchFamily="2" charset="77"/>
                <a:ea typeface="Times New Roman" panose="02020603050405020304" pitchFamily="18" charset="0"/>
              </a:rPr>
              <a:t> and ask yourself: “Is there a real estate spin I could take on this?” </a:t>
            </a:r>
            <a:endParaRPr lang="en-US" sz="1800" dirty="0">
              <a:effectLst/>
              <a:latin typeface="Times New Roman" panose="02020603050405020304" pitchFamily="18" charset="0"/>
              <a:ea typeface="Times New Roman" panose="02020603050405020304" pitchFamily="18" charset="0"/>
            </a:endParaRPr>
          </a:p>
          <a:p>
            <a:r>
              <a:rPr lang="en-US" dirty="0"/>
              <a:t> </a:t>
            </a:r>
          </a:p>
        </p:txBody>
      </p:sp>
      <p:sp>
        <p:nvSpPr>
          <p:cNvPr id="12" name="TextBox 11">
            <a:extLst>
              <a:ext uri="{FF2B5EF4-FFF2-40B4-BE49-F238E27FC236}">
                <a16:creationId xmlns:a16="http://schemas.microsoft.com/office/drawing/2014/main" id="{3D68E2D1-01BC-345E-4143-494D0AB50797}"/>
              </a:ext>
            </a:extLst>
          </p:cNvPr>
          <p:cNvSpPr txBox="1"/>
          <p:nvPr/>
        </p:nvSpPr>
        <p:spPr>
          <a:xfrm>
            <a:off x="526785" y="6491287"/>
            <a:ext cx="184731" cy="369332"/>
          </a:xfrm>
          <a:prstGeom prst="rect">
            <a:avLst/>
          </a:prstGeom>
          <a:noFill/>
        </p:spPr>
        <p:txBody>
          <a:bodyPr wrap="none" rtlCol="0">
            <a:spAutoFit/>
          </a:bodyPr>
          <a:lstStyle/>
          <a:p>
            <a:endParaRPr lang="en-US" dirty="0"/>
          </a:p>
        </p:txBody>
      </p:sp>
      <p:sp>
        <p:nvSpPr>
          <p:cNvPr id="8" name="Rectangle 1">
            <a:extLst>
              <a:ext uri="{FF2B5EF4-FFF2-40B4-BE49-F238E27FC236}">
                <a16:creationId xmlns:a16="http://schemas.microsoft.com/office/drawing/2014/main" id="{FDF48453-707F-5882-8BC8-D7C14B98B9FB}"/>
              </a:ext>
            </a:extLst>
          </p:cNvPr>
          <p:cNvSpPr>
            <a:spLocks noChangeArrowheads="1"/>
          </p:cNvSpPr>
          <p:nvPr/>
        </p:nvSpPr>
        <p:spPr bwMode="auto">
          <a:xfrm>
            <a:off x="526785" y="63636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ontserrat" pitchFamily="2" charset="77"/>
            </a:endParaRPr>
          </a:p>
        </p:txBody>
      </p:sp>
    </p:spTree>
    <p:extLst>
      <p:ext uri="{BB962C8B-B14F-4D97-AF65-F5344CB8AC3E}">
        <p14:creationId xmlns:p14="http://schemas.microsoft.com/office/powerpoint/2010/main" val="306726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12020" y="499138"/>
            <a:ext cx="5483980" cy="499138"/>
          </a:xfrm>
        </p:spPr>
        <p:txBody>
          <a:bodyPr>
            <a:normAutofit fontScale="90000"/>
          </a:bodyPr>
          <a:lstStyle/>
          <a:p>
            <a:r>
              <a:rPr lang="en-US" sz="3200" dirty="0">
                <a:latin typeface="Montserrat" pitchFamily="2" charset="77"/>
              </a:rPr>
              <a:t>Realtor Ideas and Trends</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6" name="Rectangle 2">
            <a:extLst>
              <a:ext uri="{FF2B5EF4-FFF2-40B4-BE49-F238E27FC236}">
                <a16:creationId xmlns:a16="http://schemas.microsoft.com/office/drawing/2014/main" id="{649BC918-1294-41DB-6C2A-8BFE7833EFC2}"/>
              </a:ext>
            </a:extLst>
          </p:cNvPr>
          <p:cNvSpPr>
            <a:spLocks noChangeArrowheads="1"/>
          </p:cNvSpPr>
          <p:nvPr/>
        </p:nvSpPr>
        <p:spPr bwMode="auto">
          <a:xfrm>
            <a:off x="711516" y="1418783"/>
            <a:ext cx="735760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fontAlgn="base">
              <a:spcBef>
                <a:spcPts val="0"/>
              </a:spcBef>
              <a:spcAft>
                <a:spcPts val="0"/>
              </a:spcAft>
            </a:pPr>
            <a:r>
              <a:rPr lang="en-US" sz="1800" b="1" dirty="0">
                <a:solidFill>
                  <a:srgbClr val="000000"/>
                </a:solidFill>
                <a:effectLst/>
                <a:latin typeface="Montserrat" pitchFamily="2" charset="77"/>
                <a:ea typeface="DengXian Light" panose="02010600030101010101" pitchFamily="2" charset="-122"/>
                <a:cs typeface="Times New Roman" panose="02020603050405020304" pitchFamily="18" charset="0"/>
              </a:rPr>
              <a:t>Quick Tip</a:t>
            </a:r>
            <a:endParaRPr lang="en-US" sz="18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Do you ever feel like you are answering the same questions for your clients repeatedly? Use this as an opportunity to create FAQ Reels. Some other ideas: tell us about the current housing market, share a real estate story or tip for sellers, buyers or other Realtors. Act as if you’re speaking to a friend!</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1" dirty="0">
                <a:solidFill>
                  <a:srgbClr val="000000"/>
                </a:solidFill>
                <a:effectLst/>
                <a:latin typeface="Montserrat" pitchFamily="2" charset="77"/>
                <a:ea typeface="DengXian Light" panose="02010600030101010101" pitchFamily="2" charset="-122"/>
                <a:cs typeface="Times New Roman" panose="02020603050405020304" pitchFamily="18" charset="0"/>
              </a:rPr>
              <a:t>Home Tutorial</a:t>
            </a:r>
            <a:endParaRPr lang="en-US" sz="18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Have a home trick up your sleeve? Now, how-</a:t>
            </a:r>
            <a:r>
              <a:rPr lang="en-US" sz="1800" dirty="0" err="1">
                <a:solidFill>
                  <a:srgbClr val="000000"/>
                </a:solidFill>
                <a:effectLst/>
                <a:latin typeface="Montserrat" pitchFamily="2" charset="77"/>
                <a:ea typeface="Times New Roman" panose="02020603050405020304" pitchFamily="18" charset="0"/>
              </a:rPr>
              <a:t>to’s</a:t>
            </a:r>
            <a:r>
              <a:rPr lang="en-US" sz="1800" dirty="0">
                <a:solidFill>
                  <a:srgbClr val="000000"/>
                </a:solidFill>
                <a:effectLst/>
                <a:latin typeface="Montserrat" pitchFamily="2" charset="77"/>
                <a:ea typeface="Times New Roman" panose="02020603050405020304" pitchFamily="18" charset="0"/>
              </a:rPr>
              <a:t> and tutorials are easier to create with Reels’ 90- second video limit. Think: tips for preparing for an open house or impactful updates to make before listing your home</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dirty="0"/>
              <a:t> </a:t>
            </a:r>
          </a:p>
        </p:txBody>
      </p:sp>
      <p:sp>
        <p:nvSpPr>
          <p:cNvPr id="12" name="TextBox 11">
            <a:extLst>
              <a:ext uri="{FF2B5EF4-FFF2-40B4-BE49-F238E27FC236}">
                <a16:creationId xmlns:a16="http://schemas.microsoft.com/office/drawing/2014/main" id="{3D68E2D1-01BC-345E-4143-494D0AB50797}"/>
              </a:ext>
            </a:extLst>
          </p:cNvPr>
          <p:cNvSpPr txBox="1"/>
          <p:nvPr/>
        </p:nvSpPr>
        <p:spPr>
          <a:xfrm>
            <a:off x="526785" y="6491287"/>
            <a:ext cx="184731" cy="369332"/>
          </a:xfrm>
          <a:prstGeom prst="rect">
            <a:avLst/>
          </a:prstGeom>
          <a:noFill/>
        </p:spPr>
        <p:txBody>
          <a:bodyPr wrap="none" rtlCol="0">
            <a:spAutoFit/>
          </a:bodyPr>
          <a:lstStyle/>
          <a:p>
            <a:endParaRPr lang="en-US" dirty="0"/>
          </a:p>
        </p:txBody>
      </p:sp>
      <p:sp>
        <p:nvSpPr>
          <p:cNvPr id="8" name="Rectangle 1">
            <a:extLst>
              <a:ext uri="{FF2B5EF4-FFF2-40B4-BE49-F238E27FC236}">
                <a16:creationId xmlns:a16="http://schemas.microsoft.com/office/drawing/2014/main" id="{FDF48453-707F-5882-8BC8-D7C14B98B9FB}"/>
              </a:ext>
            </a:extLst>
          </p:cNvPr>
          <p:cNvSpPr>
            <a:spLocks noChangeArrowheads="1"/>
          </p:cNvSpPr>
          <p:nvPr/>
        </p:nvSpPr>
        <p:spPr bwMode="auto">
          <a:xfrm>
            <a:off x="526785" y="63636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ontserrat" pitchFamily="2" charset="77"/>
            </a:endParaRPr>
          </a:p>
        </p:txBody>
      </p:sp>
    </p:spTree>
    <p:extLst>
      <p:ext uri="{BB962C8B-B14F-4D97-AF65-F5344CB8AC3E}">
        <p14:creationId xmlns:p14="http://schemas.microsoft.com/office/powerpoint/2010/main" val="284146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12020" y="499138"/>
            <a:ext cx="5483980" cy="499138"/>
          </a:xfrm>
        </p:spPr>
        <p:txBody>
          <a:bodyPr>
            <a:normAutofit fontScale="90000"/>
          </a:bodyPr>
          <a:lstStyle/>
          <a:p>
            <a:r>
              <a:rPr lang="en-US" sz="3200" dirty="0">
                <a:latin typeface="Montserrat" pitchFamily="2" charset="77"/>
              </a:rPr>
              <a:t>Realtor Ideas and Trends</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6" name="Rectangle 2">
            <a:extLst>
              <a:ext uri="{FF2B5EF4-FFF2-40B4-BE49-F238E27FC236}">
                <a16:creationId xmlns:a16="http://schemas.microsoft.com/office/drawing/2014/main" id="{649BC918-1294-41DB-6C2A-8BFE7833EFC2}"/>
              </a:ext>
            </a:extLst>
          </p:cNvPr>
          <p:cNvSpPr>
            <a:spLocks noChangeArrowheads="1"/>
          </p:cNvSpPr>
          <p:nvPr/>
        </p:nvSpPr>
        <p:spPr bwMode="auto">
          <a:xfrm>
            <a:off x="711516" y="2388279"/>
            <a:ext cx="735760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fontAlgn="base">
              <a:spcBef>
                <a:spcPts val="0"/>
              </a:spcBef>
              <a:spcAft>
                <a:spcPts val="0"/>
              </a:spcAft>
            </a:pPr>
            <a:r>
              <a:rPr lang="en-US" sz="1800" b="1" dirty="0">
                <a:solidFill>
                  <a:srgbClr val="000000"/>
                </a:solidFill>
                <a:effectLst/>
                <a:latin typeface="Montserrat" pitchFamily="2" charset="77"/>
                <a:ea typeface="DengXian Light" panose="02010600030101010101" pitchFamily="2" charset="-122"/>
                <a:cs typeface="Times New Roman" panose="02020603050405020304" pitchFamily="18" charset="0"/>
              </a:rPr>
              <a:t>Day in the Life</a:t>
            </a:r>
            <a:endParaRPr lang="en-US" sz="18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Show the REAL behind your real estate business. Get authentic and personal with your audience to build their trust! Show how you start your mornings, how you spend your weekend, your favorite hobbies, or other parts of your life outside of real estate!</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Montserrat" pitchFamily="2" charset="77"/>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dirty="0"/>
              <a:t> </a:t>
            </a:r>
          </a:p>
        </p:txBody>
      </p:sp>
      <p:sp>
        <p:nvSpPr>
          <p:cNvPr id="12" name="TextBox 11">
            <a:extLst>
              <a:ext uri="{FF2B5EF4-FFF2-40B4-BE49-F238E27FC236}">
                <a16:creationId xmlns:a16="http://schemas.microsoft.com/office/drawing/2014/main" id="{3D68E2D1-01BC-345E-4143-494D0AB50797}"/>
              </a:ext>
            </a:extLst>
          </p:cNvPr>
          <p:cNvSpPr txBox="1"/>
          <p:nvPr/>
        </p:nvSpPr>
        <p:spPr>
          <a:xfrm>
            <a:off x="526785" y="6491287"/>
            <a:ext cx="184731" cy="369332"/>
          </a:xfrm>
          <a:prstGeom prst="rect">
            <a:avLst/>
          </a:prstGeom>
          <a:noFill/>
        </p:spPr>
        <p:txBody>
          <a:bodyPr wrap="none" rtlCol="0">
            <a:spAutoFit/>
          </a:bodyPr>
          <a:lstStyle/>
          <a:p>
            <a:endParaRPr lang="en-US" dirty="0"/>
          </a:p>
        </p:txBody>
      </p:sp>
      <p:sp>
        <p:nvSpPr>
          <p:cNvPr id="8" name="Rectangle 1">
            <a:extLst>
              <a:ext uri="{FF2B5EF4-FFF2-40B4-BE49-F238E27FC236}">
                <a16:creationId xmlns:a16="http://schemas.microsoft.com/office/drawing/2014/main" id="{FDF48453-707F-5882-8BC8-D7C14B98B9FB}"/>
              </a:ext>
            </a:extLst>
          </p:cNvPr>
          <p:cNvSpPr>
            <a:spLocks noChangeArrowheads="1"/>
          </p:cNvSpPr>
          <p:nvPr/>
        </p:nvSpPr>
        <p:spPr bwMode="auto">
          <a:xfrm>
            <a:off x="526785" y="63636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ontserrat" pitchFamily="2" charset="77"/>
            </a:endParaRPr>
          </a:p>
        </p:txBody>
      </p:sp>
    </p:spTree>
    <p:extLst>
      <p:ext uri="{BB962C8B-B14F-4D97-AF65-F5344CB8AC3E}">
        <p14:creationId xmlns:p14="http://schemas.microsoft.com/office/powerpoint/2010/main" val="3333673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Realtor Tips, Tricks &amp; Hacks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708209" y="1280357"/>
            <a:ext cx="4736237" cy="4519552"/>
          </a:xfrm>
        </p:spPr>
        <p:txBody>
          <a:bodyPr>
            <a:normAutofit/>
          </a:bodyPr>
          <a:lstStyle/>
          <a:p>
            <a:pPr marL="0" marR="0" indent="0">
              <a:lnSpc>
                <a:spcPts val="2475"/>
              </a:lnSpc>
              <a:spcBef>
                <a:spcPts val="200"/>
              </a:spcBef>
              <a:spcAft>
                <a:spcPts val="0"/>
              </a:spcAft>
              <a:buNone/>
            </a:pPr>
            <a:r>
              <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rPr>
              <a:t>Here are a few tips to help your Reels.  </a:t>
            </a:r>
          </a:p>
          <a:p>
            <a:pPr marL="0" marR="0">
              <a:spcBef>
                <a:spcPts val="0"/>
              </a:spcBef>
              <a:spcAft>
                <a:spcPts val="1800"/>
              </a:spcAft>
            </a:pPr>
            <a:endParaRPr lang="en-US" sz="2200" dirty="0">
              <a:solidFill>
                <a:srgbClr val="012A3A"/>
              </a:solidFill>
              <a:effectLst/>
              <a:latin typeface="Montserrat" pitchFamily="2" charset="77"/>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Quality of Reel</a:t>
            </a:r>
            <a:endParaRPr lang="en-US" sz="1800"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Shoot your Reels in 4K when you can.  Instagram doesn’t deal with HD well.</a:t>
            </a:r>
            <a:endParaRPr lang="en-US"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Turn on High Quality Upload Feature</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Go to your Instagram Profile and click settings</a:t>
            </a:r>
          </a:p>
          <a:p>
            <a:pPr marL="1257300" lvl="3">
              <a:spcBef>
                <a:spcPts val="0"/>
              </a:spcBef>
              <a:spcAft>
                <a:spcPts val="1800"/>
              </a:spcAft>
            </a:pPr>
            <a:r>
              <a:rPr lang="en-US" dirty="0">
                <a:solidFill>
                  <a:srgbClr val="012A3A"/>
                </a:solidFill>
                <a:effectLst/>
                <a:latin typeface="Montserrat" pitchFamily="2" charset="77"/>
                <a:ea typeface="Times New Roman" panose="02020603050405020304" pitchFamily="18" charset="0"/>
              </a:rPr>
              <a:t>Select Account</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Select Data Usage </a:t>
            </a:r>
          </a:p>
          <a:p>
            <a:pPr marL="1257300" lvl="3">
              <a:spcBef>
                <a:spcPts val="0"/>
              </a:spcBef>
              <a:spcAft>
                <a:spcPts val="1800"/>
              </a:spcAft>
            </a:pPr>
            <a:r>
              <a:rPr lang="en-US" dirty="0">
                <a:solidFill>
                  <a:srgbClr val="012A3A"/>
                </a:solidFill>
                <a:effectLst/>
                <a:latin typeface="Montserrat" pitchFamily="2" charset="77"/>
                <a:ea typeface="Times New Roman" panose="02020603050405020304" pitchFamily="18" charset="0"/>
              </a:rPr>
              <a:t>Click High Quality Uploads</a:t>
            </a:r>
            <a:endParaRPr lang="en-US" dirty="0">
              <a:effectLst/>
              <a:latin typeface="Times New Roman" panose="02020603050405020304" pitchFamily="18" charset="0"/>
              <a:ea typeface="Times New Roman" panose="02020603050405020304" pitchFamily="18" charset="0"/>
            </a:endParaRPr>
          </a:p>
          <a:p>
            <a:pPr marL="0" marR="0" indent="0">
              <a:lnSpc>
                <a:spcPts val="2475"/>
              </a:lnSpc>
              <a:spcBef>
                <a:spcPts val="200"/>
              </a:spcBef>
              <a:spcAft>
                <a:spcPts val="0"/>
              </a:spcAft>
              <a:buNone/>
            </a:pPr>
            <a:endParaRPr lang="en-US" sz="1800" b="1" dirty="0">
              <a:solidFill>
                <a:schemeClr val="tx1"/>
              </a:solidFill>
              <a:effectLst/>
              <a:latin typeface="Montserrat" pitchFamily="2" charset="77"/>
              <a:ea typeface="DengXian Light" panose="02010600030101010101" pitchFamily="2" charset="-122"/>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219648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What are Instagram Reels?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sz="half" idx="1"/>
          </p:nvPr>
        </p:nvSpPr>
        <p:spPr>
          <a:xfrm>
            <a:off x="677334" y="1629954"/>
            <a:ext cx="4184035" cy="3880772"/>
          </a:xfrm>
        </p:spPr>
        <p:txBody>
          <a:bodyPr>
            <a:normAutofit/>
          </a:bodyPr>
          <a:lstStyle/>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Instagram Reels are full-screen vertical videos that can be up to 90 seconds long. They come with many unique editing tools and an extensive library of audio tracks (featuring everything from trending songs to snippets of other users’ viral content). </a:t>
            </a:r>
          </a:p>
          <a:p>
            <a:endParaRPr lang="en-US" dirty="0"/>
          </a:p>
        </p:txBody>
      </p:sp>
      <p:sp>
        <p:nvSpPr>
          <p:cNvPr id="2" name="Content Placeholder 1">
            <a:extLst>
              <a:ext uri="{FF2B5EF4-FFF2-40B4-BE49-F238E27FC236}">
                <a16:creationId xmlns:a16="http://schemas.microsoft.com/office/drawing/2014/main" id="{34EA256A-20E1-C9DF-6439-4EEE50230F06}"/>
              </a:ext>
            </a:extLst>
          </p:cNvPr>
          <p:cNvSpPr>
            <a:spLocks noGrp="1"/>
          </p:cNvSpPr>
          <p:nvPr>
            <p:ph sz="half" idx="2"/>
          </p:nvPr>
        </p:nvSpPr>
        <p:spPr>
          <a:xfrm>
            <a:off x="5089968" y="1840948"/>
            <a:ext cx="4184034" cy="3880773"/>
          </a:xfrm>
        </p:spPr>
        <p:txBody>
          <a:bodyPr>
            <a:normAutofit/>
          </a:bodyPr>
          <a:lstStyle/>
          <a:p>
            <a:r>
              <a:rPr lang="en-US" sz="1800" dirty="0">
                <a:solidFill>
                  <a:srgbClr val="012A3A"/>
                </a:solidFill>
                <a:effectLst/>
                <a:latin typeface="Montserrat" pitchFamily="2" charset="77"/>
                <a:ea typeface="Times New Roman" panose="02020603050405020304" pitchFamily="18" charset="0"/>
              </a:rPr>
              <a:t>On top of sounds, Reels can include multiple video clips, filters, captions, interactive backgrounds, stickers, and more.</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12A3A"/>
                </a:solidFill>
                <a:effectLst/>
                <a:latin typeface="Montserrat" pitchFamily="2" charset="77"/>
                <a:ea typeface="Times New Roman" panose="02020603050405020304" pitchFamily="18" charset="0"/>
              </a:rPr>
              <a:t>Reels are different from Instagram Stories. Unlike Stories, they don’t disappear after 24 hours. Once you post a Reel, it’s available on Instagram until you delete it.</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8" name="Picture 7" descr="Icon&#10;&#10;Description automatically generated">
            <a:extLst>
              <a:ext uri="{FF2B5EF4-FFF2-40B4-BE49-F238E27FC236}">
                <a16:creationId xmlns:a16="http://schemas.microsoft.com/office/drawing/2014/main" id="{F8CECB9A-2701-98DD-81D4-CBC115D031A1}"/>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7240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Realtor Tips, Tricks &amp; Hacks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514445" y="2003336"/>
            <a:ext cx="4736237" cy="2851327"/>
          </a:xfrm>
        </p:spPr>
        <p:txBody>
          <a:bodyPr>
            <a:normAutofit/>
          </a:bodyPr>
          <a:lstStyle/>
          <a:p>
            <a:pPr>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Get People to Rewatch</a:t>
            </a:r>
            <a:endParaRPr lang="en-US" sz="1800"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The algorithm likes when your video gets multiple views, of course.</a:t>
            </a:r>
            <a:endParaRPr lang="en-US"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One trick to getting views is putting lots of content on the screen </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Enough that the general user can’t read it all in one take.  </a:t>
            </a:r>
          </a:p>
          <a:p>
            <a:pPr marL="1257300" lvl="3">
              <a:spcBef>
                <a:spcPts val="0"/>
              </a:spcBef>
              <a:spcAft>
                <a:spcPts val="1800"/>
              </a:spcAft>
            </a:pPr>
            <a:r>
              <a:rPr lang="en-US" dirty="0">
                <a:solidFill>
                  <a:srgbClr val="012A3A"/>
                </a:solidFill>
                <a:effectLst/>
                <a:latin typeface="Montserrat" pitchFamily="2" charset="77"/>
                <a:ea typeface="Times New Roman" panose="02020603050405020304" pitchFamily="18" charset="0"/>
              </a:rPr>
              <a:t>Stack lots of text (try bulleted list)</a:t>
            </a:r>
            <a:endParaRPr lang="en-US" dirty="0">
              <a:effectLst/>
              <a:latin typeface="Times New Roman" panose="02020603050405020304" pitchFamily="18" charset="0"/>
              <a:ea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pic>
        <p:nvPicPr>
          <p:cNvPr id="2" name="Picture 1">
            <a:extLst>
              <a:ext uri="{FF2B5EF4-FFF2-40B4-BE49-F238E27FC236}">
                <a16:creationId xmlns:a16="http://schemas.microsoft.com/office/drawing/2014/main" id="{948E6767-6EE2-9BA5-C7BA-49E88061C9E1}"/>
              </a:ext>
            </a:extLst>
          </p:cNvPr>
          <p:cNvPicPr>
            <a:picLocks noChangeAspect="1"/>
          </p:cNvPicPr>
          <p:nvPr/>
        </p:nvPicPr>
        <p:blipFill>
          <a:blip r:embed="rId3"/>
          <a:stretch>
            <a:fillRect/>
          </a:stretch>
        </p:blipFill>
        <p:spPr>
          <a:xfrm>
            <a:off x="1174421" y="2777070"/>
            <a:ext cx="2073876" cy="3909450"/>
          </a:xfrm>
          <a:prstGeom prst="rect">
            <a:avLst/>
          </a:prstGeom>
        </p:spPr>
      </p:pic>
    </p:spTree>
    <p:extLst>
      <p:ext uri="{BB962C8B-B14F-4D97-AF65-F5344CB8AC3E}">
        <p14:creationId xmlns:p14="http://schemas.microsoft.com/office/powerpoint/2010/main" val="66291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Realtor Tips, Tricks &amp; Hacks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514445" y="2003336"/>
            <a:ext cx="4736237" cy="2851327"/>
          </a:xfrm>
        </p:spPr>
        <p:txBody>
          <a:bodyPr>
            <a:normAutofit lnSpcReduction="10000"/>
          </a:bodyPr>
          <a:lstStyle/>
          <a:p>
            <a:pPr>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Use Advanced Captions</a:t>
            </a:r>
            <a:endParaRPr lang="en-US" sz="1800"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People sometimes view Reels with their sound off or have hearing impediments</a:t>
            </a:r>
            <a:endParaRPr lang="en-US"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Also, the Algorithm is looking at caption content for relevancy and topics</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Try using caption option 3.  Scroll to third option.</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It allows you to have captions that show in an easy-to-read format.</a:t>
            </a: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329118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Realtor Tips, Tricks &amp; Hacks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514445" y="2003336"/>
            <a:ext cx="4736237" cy="2851327"/>
          </a:xfrm>
        </p:spPr>
        <p:txBody>
          <a:bodyPr>
            <a:normAutofit/>
          </a:bodyPr>
          <a:lstStyle/>
          <a:p>
            <a:pPr>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Use Post Captions</a:t>
            </a:r>
            <a:endParaRPr lang="en-US" sz="1800"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People rarely read the captions, but Instagram is.  Also, super engaged users are reading the captions.</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Keep it relevant to your topic</a:t>
            </a:r>
          </a:p>
          <a:p>
            <a:pPr marL="1257300" lvl="3">
              <a:spcBef>
                <a:spcPts val="0"/>
              </a:spcBef>
              <a:spcAft>
                <a:spcPts val="1800"/>
              </a:spcAft>
            </a:pPr>
            <a:r>
              <a:rPr lang="en-US" dirty="0">
                <a:solidFill>
                  <a:srgbClr val="012A3A"/>
                </a:solidFill>
                <a:effectLst/>
                <a:latin typeface="Montserrat" pitchFamily="2" charset="77"/>
                <a:ea typeface="Times New Roman" panose="02020603050405020304" pitchFamily="18" charset="0"/>
              </a:rPr>
              <a:t>Use keywords that you think people would use to find your type of videos</a:t>
            </a:r>
            <a:endParaRPr lang="en-US" dirty="0">
              <a:effectLst/>
              <a:latin typeface="Times New Roman" panose="02020603050405020304" pitchFamily="18" charset="0"/>
              <a:ea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427724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Realtor Tips, Tricks &amp; Hacks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514445" y="2003336"/>
            <a:ext cx="4736237" cy="2851327"/>
          </a:xfrm>
        </p:spPr>
        <p:txBody>
          <a:bodyPr>
            <a:normAutofit/>
          </a:bodyPr>
          <a:lstStyle/>
          <a:p>
            <a:pPr>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Using Hooks to Keep Visitors on your Reel</a:t>
            </a:r>
            <a:endParaRPr lang="en-US" sz="1800"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Users have about an 8 second attention span and when rolling through reels they will have seconds to decide to stay or go.</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Use words in the first few seconds of your Reel</a:t>
            </a:r>
          </a:p>
          <a:p>
            <a:pPr marL="1257300" lvl="3">
              <a:spcBef>
                <a:spcPts val="0"/>
              </a:spcBef>
              <a:spcAft>
                <a:spcPts val="1800"/>
              </a:spcAft>
            </a:pPr>
            <a:r>
              <a:rPr lang="en-US" dirty="0">
                <a:solidFill>
                  <a:srgbClr val="012A3A"/>
                </a:solidFill>
                <a:latin typeface="Montserrat" pitchFamily="2" charset="77"/>
                <a:ea typeface="Times New Roman" panose="02020603050405020304" pitchFamily="18" charset="0"/>
              </a:rPr>
              <a:t>Hook them in with a topic you know they care about.  </a:t>
            </a:r>
            <a:endParaRPr lang="en-US" dirty="0">
              <a:effectLst/>
              <a:latin typeface="Times New Roman" panose="02020603050405020304" pitchFamily="18" charset="0"/>
              <a:ea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424990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Realtor Tips, Tricks &amp; Hacks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514445" y="2003336"/>
            <a:ext cx="5021441" cy="2851327"/>
          </a:xfrm>
        </p:spPr>
        <p:txBody>
          <a:bodyPr>
            <a:normAutofit/>
          </a:bodyPr>
          <a:lstStyle/>
          <a:p>
            <a:pPr>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Trending Audio</a:t>
            </a:r>
            <a:endParaRPr lang="en-US" sz="1800"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If you use audio that is popular Instagram will notice it and give your video a bump</a:t>
            </a:r>
          </a:p>
          <a:p>
            <a:pPr marL="1257300" lvl="3">
              <a:spcBef>
                <a:spcPts val="0"/>
              </a:spcBef>
              <a:spcAft>
                <a:spcPts val="1800"/>
              </a:spcAft>
            </a:pPr>
            <a:r>
              <a:rPr lang="en-US" b="0" i="0" u="none" strike="noStrike" dirty="0">
                <a:solidFill>
                  <a:srgbClr val="202124"/>
                </a:solidFill>
                <a:effectLst/>
                <a:latin typeface="Montserrat" pitchFamily="2" charset="77"/>
              </a:rPr>
              <a:t>Go on Instagram and look at Reels.  Be on the look out for the arrow on the left-hand side of the screen. This arrow is </a:t>
            </a:r>
            <a:r>
              <a:rPr lang="en-US" b="1" i="0" u="none" strike="noStrike" dirty="0">
                <a:solidFill>
                  <a:srgbClr val="202124"/>
                </a:solidFill>
                <a:effectLst/>
                <a:latin typeface="Montserrat" pitchFamily="2" charset="77"/>
              </a:rPr>
              <a:t>Instagram's way of indicating that this audio is on the rise and is considered a trend</a:t>
            </a:r>
            <a:r>
              <a:rPr lang="en-US" b="0" i="0" u="none" strike="noStrike" dirty="0">
                <a:solidFill>
                  <a:srgbClr val="202124"/>
                </a:solidFill>
                <a:effectLst/>
                <a:latin typeface="Montserrat" pitchFamily="2" charset="77"/>
              </a:rPr>
              <a:t>. Once you've identified the trending audio, save it for later by tapping on the audio file name and clicking “Save” at the top.</a:t>
            </a:r>
            <a:endParaRPr lang="en-US" dirty="0">
              <a:effectLst/>
              <a:latin typeface="Montserrat" pitchFamily="2" charset="77"/>
              <a:ea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pic>
        <p:nvPicPr>
          <p:cNvPr id="3" name="Picture 2">
            <a:extLst>
              <a:ext uri="{FF2B5EF4-FFF2-40B4-BE49-F238E27FC236}">
                <a16:creationId xmlns:a16="http://schemas.microsoft.com/office/drawing/2014/main" id="{EC1CFDEA-CAE3-5C4D-5714-52B591ADDF30}"/>
              </a:ext>
            </a:extLst>
          </p:cNvPr>
          <p:cNvPicPr>
            <a:picLocks noChangeAspect="1"/>
          </p:cNvPicPr>
          <p:nvPr/>
        </p:nvPicPr>
        <p:blipFill>
          <a:blip r:embed="rId3"/>
          <a:stretch>
            <a:fillRect/>
          </a:stretch>
        </p:blipFill>
        <p:spPr>
          <a:xfrm>
            <a:off x="-362847" y="2114624"/>
            <a:ext cx="5707392" cy="5480078"/>
          </a:xfrm>
          <a:prstGeom prst="rect">
            <a:avLst/>
          </a:prstGeom>
        </p:spPr>
      </p:pic>
    </p:spTree>
    <p:extLst>
      <p:ext uri="{BB962C8B-B14F-4D97-AF65-F5344CB8AC3E}">
        <p14:creationId xmlns:p14="http://schemas.microsoft.com/office/powerpoint/2010/main" val="1038615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p:txBody>
          <a:bodyPr>
            <a:normAutofit/>
          </a:bodyPr>
          <a:lstStyle/>
          <a:p>
            <a:r>
              <a:rPr lang="en-US" sz="3200" dirty="0">
                <a:latin typeface="Montserrat" pitchFamily="2" charset="77"/>
              </a:rPr>
              <a:t>Realtor Tips, Tricks &amp; Hacks</a:t>
            </a:r>
          </a:p>
        </p:txBody>
      </p:sp>
      <p:sp>
        <p:nvSpPr>
          <p:cNvPr id="5" name="Content Placeholder 4">
            <a:extLst>
              <a:ext uri="{FF2B5EF4-FFF2-40B4-BE49-F238E27FC236}">
                <a16:creationId xmlns:a16="http://schemas.microsoft.com/office/drawing/2014/main" id="{7E197D2D-0BB3-9763-C262-EB8058026C37}"/>
              </a:ext>
            </a:extLst>
          </p:cNvPr>
          <p:cNvSpPr>
            <a:spLocks noGrp="1"/>
          </p:cNvSpPr>
          <p:nvPr>
            <p:ph idx="1"/>
          </p:nvPr>
        </p:nvSpPr>
        <p:spPr>
          <a:xfrm>
            <a:off x="4514445" y="2003336"/>
            <a:ext cx="5021441" cy="2851327"/>
          </a:xfrm>
        </p:spPr>
        <p:txBody>
          <a:bodyPr>
            <a:normAutofit/>
          </a:bodyPr>
          <a:lstStyle/>
          <a:p>
            <a:pPr>
              <a:spcBef>
                <a:spcPts val="0"/>
              </a:spcBef>
              <a:spcAft>
                <a:spcPts val="1800"/>
              </a:spcAft>
            </a:pPr>
            <a:r>
              <a:rPr lang="en-US" sz="1800" dirty="0">
                <a:solidFill>
                  <a:srgbClr val="012A3A"/>
                </a:solidFill>
                <a:effectLst/>
                <a:latin typeface="Montserrat" pitchFamily="2" charset="77"/>
                <a:ea typeface="Times New Roman" panose="02020603050405020304" pitchFamily="18" charset="0"/>
              </a:rPr>
              <a:t>Converting Followers</a:t>
            </a:r>
            <a:endParaRPr lang="en-US" sz="1800" dirty="0">
              <a:effectLst/>
              <a:latin typeface="Times New Roman" panose="02020603050405020304" pitchFamily="18" charset="0"/>
              <a:ea typeface="Times New Roman" panose="02020603050405020304" pitchFamily="18" charset="0"/>
            </a:endParaRP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Content Library is crucial</a:t>
            </a:r>
          </a:p>
          <a:p>
            <a:pPr marL="800100" lvl="2">
              <a:spcBef>
                <a:spcPts val="0"/>
              </a:spcBef>
              <a:spcAft>
                <a:spcPts val="1800"/>
              </a:spcAft>
            </a:pPr>
            <a:r>
              <a:rPr lang="en-US" dirty="0">
                <a:solidFill>
                  <a:srgbClr val="012A3A"/>
                </a:solidFill>
                <a:latin typeface="Montserrat" pitchFamily="2" charset="77"/>
                <a:ea typeface="Times New Roman" panose="02020603050405020304" pitchFamily="18" charset="0"/>
              </a:rPr>
              <a:t>Start building videos in a niche.  They don’t have to be the same TYPE of video they just have to cover a niche.</a:t>
            </a:r>
          </a:p>
          <a:p>
            <a:pPr marL="800100" lvl="2">
              <a:spcBef>
                <a:spcPts val="0"/>
              </a:spcBef>
              <a:spcAft>
                <a:spcPts val="1800"/>
              </a:spcAft>
            </a:pPr>
            <a:r>
              <a:rPr lang="en-US" dirty="0">
                <a:solidFill>
                  <a:srgbClr val="012A3A"/>
                </a:solidFill>
                <a:effectLst/>
                <a:latin typeface="Montserrat" pitchFamily="2" charset="77"/>
                <a:ea typeface="Times New Roman" panose="02020603050405020304" pitchFamily="18" charset="0"/>
              </a:rPr>
              <a:t>Work on a schedule and have topics worked out (editorial </a:t>
            </a:r>
            <a:r>
              <a:rPr lang="en-US" dirty="0">
                <a:solidFill>
                  <a:srgbClr val="012A3A"/>
                </a:solidFill>
                <a:latin typeface="Montserrat" pitchFamily="2" charset="77"/>
                <a:ea typeface="Times New Roman" panose="02020603050405020304" pitchFamily="18" charset="0"/>
              </a:rPr>
              <a:t>schedule)</a:t>
            </a:r>
            <a:endParaRPr lang="en-US" dirty="0">
              <a:solidFill>
                <a:srgbClr val="012A3A"/>
              </a:solidFill>
              <a:effectLst/>
              <a:latin typeface="Montserrat" pitchFamily="2" charset="77"/>
              <a:ea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D4AB67B0-B67C-442F-D540-8C9E3C61BC32}"/>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926950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48FE-6EA6-ED59-5350-77D7B2F54E28}"/>
              </a:ext>
            </a:extLst>
          </p:cNvPr>
          <p:cNvSpPr>
            <a:spLocks noGrp="1"/>
          </p:cNvSpPr>
          <p:nvPr>
            <p:ph type="title"/>
          </p:nvPr>
        </p:nvSpPr>
        <p:spPr/>
        <p:txBody>
          <a:bodyPr>
            <a:normAutofit/>
          </a:bodyPr>
          <a:lstStyle/>
          <a:p>
            <a:r>
              <a:rPr lang="en-US" sz="3200" dirty="0"/>
              <a:t>Instagram Reels Secret Weapon</a:t>
            </a:r>
          </a:p>
        </p:txBody>
      </p:sp>
      <p:sp>
        <p:nvSpPr>
          <p:cNvPr id="3" name="Content Placeholder 2">
            <a:extLst>
              <a:ext uri="{FF2B5EF4-FFF2-40B4-BE49-F238E27FC236}">
                <a16:creationId xmlns:a16="http://schemas.microsoft.com/office/drawing/2014/main" id="{18A3AC6E-C870-91EA-1EF0-974530A182CF}"/>
              </a:ext>
            </a:extLst>
          </p:cNvPr>
          <p:cNvSpPr>
            <a:spLocks noGrp="1"/>
          </p:cNvSpPr>
          <p:nvPr>
            <p:ph idx="1"/>
          </p:nvPr>
        </p:nvSpPr>
        <p:spPr>
          <a:xfrm>
            <a:off x="4531862" y="1812113"/>
            <a:ext cx="4513541" cy="2524756"/>
          </a:xfrm>
        </p:spPr>
        <p:txBody>
          <a:bodyPr>
            <a:normAutofit lnSpcReduction="10000"/>
          </a:bodyPr>
          <a:lstStyle/>
          <a:p>
            <a:r>
              <a:rPr lang="en-US" dirty="0"/>
              <a:t>There are a ton of apps, tools and ideas out there (we have links to some) for your social media but the most important thing you have is an editorial schedule.</a:t>
            </a:r>
          </a:p>
          <a:p>
            <a:endParaRPr lang="en-US" dirty="0"/>
          </a:p>
          <a:p>
            <a:r>
              <a:rPr lang="en-US" dirty="0"/>
              <a:t>It keeps you on track and helps formulate ideas.</a:t>
            </a:r>
          </a:p>
        </p:txBody>
      </p:sp>
      <p:pic>
        <p:nvPicPr>
          <p:cNvPr id="5" name="Picture 4" descr="Icon&#10;&#10;Description automatically generated">
            <a:extLst>
              <a:ext uri="{FF2B5EF4-FFF2-40B4-BE49-F238E27FC236}">
                <a16:creationId xmlns:a16="http://schemas.microsoft.com/office/drawing/2014/main" id="{A74EA300-A7E2-7256-BFFC-B122B7E3D9B8}"/>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094518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48FE-6EA6-ED59-5350-77D7B2F54E28}"/>
              </a:ext>
            </a:extLst>
          </p:cNvPr>
          <p:cNvSpPr>
            <a:spLocks noGrp="1"/>
          </p:cNvSpPr>
          <p:nvPr>
            <p:ph type="title"/>
          </p:nvPr>
        </p:nvSpPr>
        <p:spPr/>
        <p:txBody>
          <a:bodyPr>
            <a:normAutofit/>
          </a:bodyPr>
          <a:lstStyle/>
          <a:p>
            <a:r>
              <a:rPr lang="en-US" sz="3200" dirty="0"/>
              <a:t>THANK YOU</a:t>
            </a:r>
          </a:p>
        </p:txBody>
      </p:sp>
      <p:pic>
        <p:nvPicPr>
          <p:cNvPr id="5" name="Picture 4" descr="Icon&#10;&#10;Description automatically generated">
            <a:extLst>
              <a:ext uri="{FF2B5EF4-FFF2-40B4-BE49-F238E27FC236}">
                <a16:creationId xmlns:a16="http://schemas.microsoft.com/office/drawing/2014/main" id="{A74EA300-A7E2-7256-BFFC-B122B7E3D9B8}"/>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207225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p:txBody>
          <a:bodyPr>
            <a:normAutofit/>
          </a:bodyPr>
          <a:lstStyle/>
          <a:p>
            <a:r>
              <a:rPr lang="en-US" sz="3200" dirty="0">
                <a:latin typeface="Montserrat" pitchFamily="2" charset="77"/>
              </a:rPr>
              <a:t>Why Instagram Reels?</a:t>
            </a:r>
          </a:p>
        </p:txBody>
      </p:sp>
      <p:sp>
        <p:nvSpPr>
          <p:cNvPr id="3" name="Content Placeholder 2">
            <a:extLst>
              <a:ext uri="{FF2B5EF4-FFF2-40B4-BE49-F238E27FC236}">
                <a16:creationId xmlns:a16="http://schemas.microsoft.com/office/drawing/2014/main" id="{5D886F18-B2FF-9171-258A-22BCFE761FA6}"/>
              </a:ext>
            </a:extLst>
          </p:cNvPr>
          <p:cNvSpPr>
            <a:spLocks noGrp="1"/>
          </p:cNvSpPr>
          <p:nvPr>
            <p:ph idx="1"/>
          </p:nvPr>
        </p:nvSpPr>
        <p:spPr/>
        <p:txBody>
          <a:bodyPr>
            <a:normAutofit/>
          </a:bodyPr>
          <a:lstStyle/>
          <a:p>
            <a:pPr>
              <a:spcBef>
                <a:spcPts val="0"/>
              </a:spcBef>
            </a:pPr>
            <a:r>
              <a:rPr lang="en-US" sz="1600" dirty="0">
                <a:solidFill>
                  <a:srgbClr val="012A3A"/>
                </a:solidFill>
                <a:effectLst/>
                <a:latin typeface="Montserrat" pitchFamily="2" charset="77"/>
                <a:ea typeface="Times New Roman" panose="02020603050405020304" pitchFamily="18" charset="0"/>
              </a:rPr>
              <a:t>Reels are currently favored by the </a:t>
            </a:r>
            <a:r>
              <a:rPr lang="en-US" sz="1600" u="sng" dirty="0">
                <a:solidFill>
                  <a:srgbClr val="FF4C46"/>
                </a:solidFill>
                <a:effectLst/>
                <a:latin typeface="Montserrat" pitchFamily="2" charset="77"/>
                <a:ea typeface="Times New Roman" panose="02020603050405020304" pitchFamily="18" charset="0"/>
                <a:hlinkClick r:id="rId2"/>
              </a:rPr>
              <a:t>Instagram algorithm</a:t>
            </a:r>
            <a:r>
              <a:rPr lang="en-US" sz="1600" dirty="0">
                <a:solidFill>
                  <a:srgbClr val="012A3A"/>
                </a:solidFill>
                <a:effectLst/>
                <a:latin typeface="Montserrat" pitchFamily="2" charset="77"/>
                <a:ea typeface="Times New Roman" panose="02020603050405020304" pitchFamily="18" charset="0"/>
              </a:rPr>
              <a:t>, which is more likely to recommend them to people who don’t follow you other than on feed posts. </a:t>
            </a:r>
            <a:endParaRPr lang="en-US" sz="1600" dirty="0">
              <a:effectLst/>
              <a:latin typeface="Montserrat" pitchFamily="2" charset="77"/>
              <a:ea typeface="Times New Roman" panose="02020603050405020304" pitchFamily="18" charset="0"/>
            </a:endParaRPr>
          </a:p>
          <a:p>
            <a:pPr>
              <a:spcAft>
                <a:spcPct val="50000"/>
              </a:spcAft>
            </a:pPr>
            <a:r>
              <a:rPr lang="en-US" sz="1600" dirty="0">
                <a:solidFill>
                  <a:srgbClr val="161823"/>
                </a:solidFill>
                <a:effectLst/>
                <a:latin typeface="Montserrat" pitchFamily="2" charset="77"/>
                <a:ea typeface="Times New Roman" panose="02020603050405020304" pitchFamily="18" charset="0"/>
                <a:cs typeface="Arial" panose="020B0604020202020204" pitchFamily="34" charset="0"/>
              </a:rPr>
              <a:t>By using Instagram Reels, an account can increase its engagement rate up to 1.95% on average. </a:t>
            </a:r>
            <a:r>
              <a:rPr lang="en-US" sz="1600" dirty="0">
                <a:effectLst/>
                <a:latin typeface="Montserrat" pitchFamily="2" charset="77"/>
              </a:rPr>
              <a:t> </a:t>
            </a:r>
          </a:p>
          <a:p>
            <a:pPr>
              <a:spcAft>
                <a:spcPct val="50000"/>
              </a:spcAft>
            </a:pPr>
            <a:r>
              <a:rPr lang="en-US" sz="1600" dirty="0">
                <a:latin typeface="Montserrat" pitchFamily="2" charset="77"/>
              </a:rPr>
              <a:t>Helps spread awareness of your brand. </a:t>
            </a:r>
            <a:r>
              <a:rPr lang="en-US" sz="1600" b="0" i="0" u="none" strike="noStrike" dirty="0">
                <a:solidFill>
                  <a:srgbClr val="222222"/>
                </a:solidFill>
                <a:effectLst/>
                <a:latin typeface="Montserrat" pitchFamily="2" charset="77"/>
              </a:rPr>
              <a:t>With the average attention span being about </a:t>
            </a:r>
            <a:r>
              <a:rPr lang="en-US" sz="1600" b="0" i="0" u="none" strike="noStrike" dirty="0">
                <a:solidFill>
                  <a:srgbClr val="020202"/>
                </a:solidFill>
                <a:effectLst/>
                <a:latin typeface="Montserrat" pitchFamily="2" charset="77"/>
                <a:hlinkClick r:id="rId3"/>
              </a:rPr>
              <a:t>eight seconds long</a:t>
            </a:r>
            <a:r>
              <a:rPr lang="en-US" sz="1600" b="0" i="0" u="none" strike="noStrike" dirty="0">
                <a:solidFill>
                  <a:srgbClr val="222222"/>
                </a:solidFill>
                <a:effectLst/>
                <a:latin typeface="Montserrat" pitchFamily="2" charset="77"/>
              </a:rPr>
              <a:t>, this form of video content is perfect for keeping the attention of targeted audiences. </a:t>
            </a:r>
            <a:endParaRPr lang="en-US" sz="1600" dirty="0">
              <a:effectLst/>
              <a:latin typeface="Montserrat" pitchFamily="2" charset="77"/>
            </a:endParaRPr>
          </a:p>
          <a:p>
            <a:pPr algn="l" rtl="0"/>
            <a:r>
              <a:rPr lang="en-US" sz="1600" b="0" i="0" u="none" strike="noStrike" dirty="0">
                <a:solidFill>
                  <a:srgbClr val="222222"/>
                </a:solidFill>
                <a:effectLst/>
                <a:latin typeface="Montserrat" pitchFamily="2" charset="77"/>
              </a:rPr>
              <a:t>When you create Reels, nine times out of ten, you’re probably going to be showing your face or a face in it. This allows you to showcase brand personality and humanize the brand all around.</a:t>
            </a:r>
            <a:endParaRPr lang="en-US" sz="1600" b="0" i="0" u="none" strike="noStrike" dirty="0">
              <a:solidFill>
                <a:srgbClr val="212529"/>
              </a:solidFill>
              <a:effectLst/>
              <a:latin typeface="Montserrat" pitchFamily="2" charset="77"/>
            </a:endParaRPr>
          </a:p>
          <a:p>
            <a:pPr>
              <a:spcAft>
                <a:spcPct val="50000"/>
              </a:spcAft>
            </a:pPr>
            <a:endParaRPr lang="en-US" sz="2400" dirty="0">
              <a:effectLst/>
            </a:endParaRP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4"/>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97740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77334" y="1588057"/>
            <a:ext cx="3854528" cy="1278466"/>
          </a:xfrm>
        </p:spPr>
        <p:txBody>
          <a:bodyPr>
            <a:normAutofit/>
          </a:bodyPr>
          <a:lstStyle/>
          <a:p>
            <a:r>
              <a:rPr lang="en-US" sz="3200" dirty="0">
                <a:latin typeface="Montserrat" pitchFamily="2" charset="77"/>
              </a:rPr>
              <a:t>Why Instagram Reels?</a:t>
            </a:r>
          </a:p>
        </p:txBody>
      </p:sp>
      <p:sp>
        <p:nvSpPr>
          <p:cNvPr id="3" name="Content Placeholder 2">
            <a:extLst>
              <a:ext uri="{FF2B5EF4-FFF2-40B4-BE49-F238E27FC236}">
                <a16:creationId xmlns:a16="http://schemas.microsoft.com/office/drawing/2014/main" id="{5D886F18-B2FF-9171-258A-22BCFE761FA6}"/>
              </a:ext>
            </a:extLst>
          </p:cNvPr>
          <p:cNvSpPr>
            <a:spLocks noGrp="1"/>
          </p:cNvSpPr>
          <p:nvPr>
            <p:ph idx="1"/>
          </p:nvPr>
        </p:nvSpPr>
        <p:spPr>
          <a:xfrm>
            <a:off x="4405967" y="1876586"/>
            <a:ext cx="4513541" cy="2204346"/>
          </a:xfrm>
        </p:spPr>
        <p:txBody>
          <a:bodyPr>
            <a:normAutofit/>
          </a:bodyPr>
          <a:lstStyle/>
          <a:p>
            <a:pPr>
              <a:spcBef>
                <a:spcPts val="0"/>
              </a:spcBef>
            </a:pPr>
            <a:r>
              <a:rPr lang="en-US" sz="2000" dirty="0">
                <a:solidFill>
                  <a:srgbClr val="012A3A"/>
                </a:solidFill>
                <a:effectLst/>
                <a:latin typeface="Montserrat" pitchFamily="2" charset="77"/>
                <a:ea typeface="Times New Roman" panose="02020603050405020304" pitchFamily="18" charset="0"/>
              </a:rPr>
              <a:t>Reels are currently favored by the </a:t>
            </a:r>
            <a:r>
              <a:rPr lang="en-US" sz="2000" u="sng" dirty="0">
                <a:solidFill>
                  <a:srgbClr val="FF4C46"/>
                </a:solidFill>
                <a:effectLst/>
                <a:latin typeface="Montserrat" pitchFamily="2" charset="77"/>
                <a:ea typeface="Times New Roman" panose="02020603050405020304" pitchFamily="18" charset="0"/>
                <a:hlinkClick r:id="rId2"/>
              </a:rPr>
              <a:t>Instagram algorithm</a:t>
            </a:r>
            <a:r>
              <a:rPr lang="en-US" sz="2000" dirty="0">
                <a:solidFill>
                  <a:srgbClr val="012A3A"/>
                </a:solidFill>
                <a:effectLst/>
                <a:latin typeface="Montserrat" pitchFamily="2" charset="77"/>
                <a:ea typeface="Times New Roman" panose="02020603050405020304" pitchFamily="18" charset="0"/>
              </a:rPr>
              <a:t>, which is more likely to recommend them to people who don’t follow you other than on feed posts. </a:t>
            </a:r>
            <a:endParaRPr lang="en-US" sz="2000" dirty="0">
              <a:effectLst/>
              <a:latin typeface="Montserrat" pitchFamily="2" charset="77"/>
              <a:ea typeface="Times New Roman" panose="02020603050405020304" pitchFamily="18" charset="0"/>
            </a:endParaRP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3"/>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359548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a:xfrm>
            <a:off x="1214047" y="1113608"/>
            <a:ext cx="7691414" cy="3925389"/>
          </a:xfrm>
        </p:spPr>
        <p:txBody>
          <a:bodyPr>
            <a:normAutofit fontScale="90000"/>
          </a:bodyPr>
          <a:lstStyle/>
          <a:p>
            <a:pPr marR="0">
              <a:spcBef>
                <a:spcPts val="0"/>
              </a:spcBef>
              <a:spcAft>
                <a:spcPts val="0"/>
              </a:spcAft>
            </a:pPr>
            <a:r>
              <a:rPr lang="en-US" sz="1800" b="1" dirty="0">
                <a:solidFill>
                  <a:srgbClr val="012A3A"/>
                </a:solidFill>
                <a:effectLst/>
                <a:latin typeface="Montserrat" pitchFamily="2" charset="77"/>
                <a:ea typeface="Times New Roman" panose="02020603050405020304" pitchFamily="18" charset="0"/>
              </a:rPr>
              <a:t>That is huge for social marketers.</a:t>
            </a:r>
            <a:br>
              <a:rPr lang="en-US" sz="1800" dirty="0">
                <a:effectLst/>
                <a:latin typeface="Times New Roman" panose="02020603050405020304" pitchFamily="18" charset="0"/>
                <a:ea typeface="Times New Roman" panose="02020603050405020304" pitchFamily="18" charset="0"/>
              </a:rPr>
            </a:br>
            <a:r>
              <a:rPr lang="en-US" sz="1800" dirty="0">
                <a:solidFill>
                  <a:srgbClr val="012A3A"/>
                </a:solidFill>
                <a:effectLst/>
                <a:latin typeface="Montserrat" pitchFamily="2" charset="77"/>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n-US" sz="1800" dirty="0">
                <a:solidFill>
                  <a:srgbClr val="012A3A"/>
                </a:solidFill>
                <a:effectLst/>
                <a:latin typeface="Montserrat" pitchFamily="2" charset="77"/>
                <a:ea typeface="Times New Roman" panose="02020603050405020304" pitchFamily="18" charset="0"/>
              </a:rPr>
              <a:t>Hashtags are fading.  Instagram is relying much more on their AI.  </a:t>
            </a: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The head of IG, Adam </a:t>
            </a:r>
            <a:r>
              <a:rPr lang="en-US" sz="1800" dirty="0" err="1">
                <a:solidFill>
                  <a:srgbClr val="161823"/>
                </a:solidFill>
                <a:effectLst/>
                <a:latin typeface="Montserrat" pitchFamily="2" charset="77"/>
                <a:ea typeface="Times New Roman" panose="02020603050405020304" pitchFamily="18" charset="0"/>
                <a:cs typeface="Arial" panose="020B0604020202020204" pitchFamily="34" charset="0"/>
              </a:rPr>
              <a:t>Mosseri</a:t>
            </a: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 has come out to confirm that the algorithm </a:t>
            </a:r>
            <a:r>
              <a:rPr lang="en-US" sz="1800" b="1" dirty="0">
                <a:solidFill>
                  <a:srgbClr val="161823"/>
                </a:solidFill>
                <a:effectLst/>
                <a:latin typeface="Montserrat" pitchFamily="2" charset="77"/>
                <a:ea typeface="Times New Roman" panose="02020603050405020304" pitchFamily="18" charset="0"/>
                <a:cs typeface="Arial" panose="020B0604020202020204" pitchFamily="34" charset="0"/>
              </a:rPr>
              <a:t>DOES NOT </a:t>
            </a: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rely on hashtags anymore to categorize your content. Rather, it’s using: </a:t>
            </a:r>
            <a:br>
              <a:rPr lang="en-US" sz="1800" dirty="0">
                <a:effectLst/>
                <a:latin typeface="Times New Roman" panose="02020603050405020304" pitchFamily="18" charset="0"/>
                <a:ea typeface="Times New Roman" panose="02020603050405020304" pitchFamily="18" charset="0"/>
              </a:rPr>
            </a:b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keywords found in your caption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the text on the screen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the verbal words you are speaking in your Reels </a:t>
            </a:r>
            <a:br>
              <a:rPr lang="en-US" sz="1800" dirty="0">
                <a:effectLst/>
                <a:latin typeface="Times New Roman" panose="02020603050405020304" pitchFamily="18" charset="0"/>
                <a:ea typeface="Times New Roman" panose="02020603050405020304" pitchFamily="18" charset="0"/>
              </a:rPr>
            </a:b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 </a:t>
            </a:r>
            <a:br>
              <a:rPr lang="en-US" sz="1800" dirty="0">
                <a:effectLst/>
                <a:latin typeface="Times New Roman" panose="02020603050405020304" pitchFamily="18" charset="0"/>
                <a:ea typeface="Times New Roman" panose="02020603050405020304" pitchFamily="18" charset="0"/>
              </a:rPr>
            </a:br>
            <a:r>
              <a:rPr lang="en-US" sz="1800" dirty="0">
                <a:solidFill>
                  <a:srgbClr val="161823"/>
                </a:solidFill>
                <a:effectLst/>
                <a:latin typeface="Montserrat" pitchFamily="2" charset="77"/>
                <a:ea typeface="Times New Roman" panose="02020603050405020304" pitchFamily="18" charset="0"/>
                <a:cs typeface="Arial" panose="020B0604020202020204" pitchFamily="34" charset="0"/>
              </a:rPr>
              <a:t>So, if your goal is to grow your account and reach more people, spend the extra time making sure your account is set up to be easily categorized while also making sure your keywords across your post are SEO optimized FOR your ideal follower. </a:t>
            </a:r>
            <a:endParaRPr lang="en-US" sz="3200" dirty="0"/>
          </a:p>
        </p:txBody>
      </p:sp>
      <p:pic>
        <p:nvPicPr>
          <p:cNvPr id="6" name="Picture 5" descr="Icon&#10;&#10;Description automatically generated">
            <a:extLst>
              <a:ext uri="{FF2B5EF4-FFF2-40B4-BE49-F238E27FC236}">
                <a16:creationId xmlns:a16="http://schemas.microsoft.com/office/drawing/2014/main" id="{7B141989-95D0-103D-20BA-B9DEC4AE5F74}"/>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2" name="TextBox 1">
            <a:extLst>
              <a:ext uri="{FF2B5EF4-FFF2-40B4-BE49-F238E27FC236}">
                <a16:creationId xmlns:a16="http://schemas.microsoft.com/office/drawing/2014/main" id="{08BD8C69-D8FD-3BB9-2120-B1B1EA3C9038}"/>
              </a:ext>
            </a:extLst>
          </p:cNvPr>
          <p:cNvSpPr txBox="1"/>
          <p:nvPr/>
        </p:nvSpPr>
        <p:spPr>
          <a:xfrm>
            <a:off x="1214047" y="528833"/>
            <a:ext cx="4701928" cy="584775"/>
          </a:xfrm>
          <a:prstGeom prst="rect">
            <a:avLst/>
          </a:prstGeom>
          <a:noFill/>
        </p:spPr>
        <p:txBody>
          <a:bodyPr wrap="none" rtlCol="0">
            <a:spAutoFit/>
          </a:bodyPr>
          <a:lstStyle/>
          <a:p>
            <a:r>
              <a:rPr lang="en-US" sz="3200" b="1" dirty="0">
                <a:solidFill>
                  <a:schemeClr val="accent1">
                    <a:lumMod val="60000"/>
                    <a:lumOff val="40000"/>
                  </a:schemeClr>
                </a:solidFill>
                <a:latin typeface="Montserrat" pitchFamily="2" charset="77"/>
              </a:rPr>
              <a:t>Instagram Algorithm</a:t>
            </a:r>
          </a:p>
        </p:txBody>
      </p:sp>
    </p:spTree>
    <p:extLst>
      <p:ext uri="{BB962C8B-B14F-4D97-AF65-F5344CB8AC3E}">
        <p14:creationId xmlns:p14="http://schemas.microsoft.com/office/powerpoint/2010/main" val="142070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55A1-2A8F-9F23-81D5-136ADBF990FC}"/>
              </a:ext>
            </a:extLst>
          </p:cNvPr>
          <p:cNvSpPr>
            <a:spLocks noGrp="1"/>
          </p:cNvSpPr>
          <p:nvPr>
            <p:ph type="title"/>
          </p:nvPr>
        </p:nvSpPr>
        <p:spPr>
          <a:xfrm>
            <a:off x="1214047" y="1214846"/>
            <a:ext cx="7691414" cy="5304762"/>
          </a:xfrm>
        </p:spPr>
        <p:txBody>
          <a:bodyPr>
            <a:normAutofit fontScale="90000"/>
          </a:bodyPr>
          <a:lstStyle/>
          <a:p>
            <a:pPr marL="0" marR="0">
              <a:spcBef>
                <a:spcPts val="0"/>
              </a:spcBef>
              <a:spcAft>
                <a:spcPts val="0"/>
              </a:spcAft>
            </a:pPr>
            <a:r>
              <a:rPr lang="en-US" sz="1800" b="1" spc="10" dirty="0">
                <a:solidFill>
                  <a:schemeClr val="tx1"/>
                </a:solidFill>
                <a:effectLst/>
                <a:latin typeface="Montserrat" pitchFamily="2" charset="77"/>
                <a:ea typeface="Times New Roman" panose="02020603050405020304" pitchFamily="18" charset="0"/>
                <a:cs typeface="Arial" panose="020B0604020202020204" pitchFamily="34" charset="0"/>
              </a:rPr>
              <a:t>Most Important Reels Algorithm Signals</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dirty="0">
                <a:solidFill>
                  <a:schemeClr val="tx1"/>
                </a:solidFill>
                <a:effectLst/>
                <a:latin typeface="Montserrat" pitchFamily="2" charset="77"/>
                <a:ea typeface="Times New Roman" panose="02020603050405020304" pitchFamily="18" charset="0"/>
              </a:rPr>
              <a:t>Instagram says user activity is the most important signal when it comes to recommending Reels.</a:t>
            </a:r>
            <a:br>
              <a:rPr lang="en-US" sz="1800" dirty="0">
                <a:solidFill>
                  <a:schemeClr val="tx1"/>
                </a:solidFill>
                <a:effectLst/>
                <a:latin typeface="Montserrat" pitchFamily="2" charset="77"/>
                <a:ea typeface="Times New Roman" panose="02020603050405020304" pitchFamily="18" charset="0"/>
              </a:rPr>
            </a:br>
            <a:br>
              <a:rPr lang="en-US" sz="1800" dirty="0">
                <a:solidFill>
                  <a:schemeClr val="tx1"/>
                </a:solidFill>
                <a:effectLst/>
                <a:latin typeface="Times New Roman" panose="02020603050405020304" pitchFamily="18" charset="0"/>
                <a:ea typeface="Times New Roman" panose="02020603050405020304" pitchFamily="18" charset="0"/>
              </a:rPr>
            </a:br>
            <a:r>
              <a:rPr lang="en-US" sz="1800" dirty="0">
                <a:solidFill>
                  <a:schemeClr val="tx1"/>
                </a:solidFill>
                <a:effectLst/>
                <a:latin typeface="Montserrat" pitchFamily="2" charset="77"/>
                <a:ea typeface="Times New Roman" panose="02020603050405020304" pitchFamily="18" charset="0"/>
              </a:rPr>
              <a:t>The algorithm considers which Reels a user has engaged with in the past, and whether they’ve had any direct interaction with the content creator.</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dirty="0">
                <a:solidFill>
                  <a:schemeClr val="tx1"/>
                </a:solidFill>
                <a:effectLst/>
                <a:latin typeface="Montserrat" pitchFamily="2" charset="77"/>
                <a:ea typeface="Times New Roman" panose="02020603050405020304" pitchFamily="18" charset="0"/>
              </a:rPr>
              <a:t>That means </a:t>
            </a:r>
            <a:r>
              <a:rPr lang="en-US" sz="1800" i="1" dirty="0">
                <a:solidFill>
                  <a:schemeClr val="tx1"/>
                </a:solidFill>
                <a:effectLst/>
                <a:latin typeface="Montserrat" pitchFamily="2" charset="77"/>
                <a:ea typeface="Times New Roman" panose="02020603050405020304" pitchFamily="18" charset="0"/>
              </a:rPr>
              <a:t>responding to comments, DMs, and tags</a:t>
            </a:r>
            <a:r>
              <a:rPr lang="en-US" sz="1800" dirty="0">
                <a:solidFill>
                  <a:schemeClr val="tx1"/>
                </a:solidFill>
                <a:effectLst/>
                <a:latin typeface="Montserrat" pitchFamily="2" charset="77"/>
                <a:ea typeface="Times New Roman" panose="02020603050405020304" pitchFamily="18" charset="0"/>
              </a:rPr>
              <a:t> can help get your content shown in peoples’ feeds more often.</a:t>
            </a:r>
            <a:br>
              <a:rPr lang="en-US" sz="1800" dirty="0">
                <a:solidFill>
                  <a:schemeClr val="tx1"/>
                </a:solidFill>
                <a:effectLst/>
                <a:latin typeface="Montserrat" pitchFamily="2" charset="77"/>
                <a:ea typeface="Times New Roman" panose="02020603050405020304" pitchFamily="18" charset="0"/>
              </a:rPr>
            </a:br>
            <a:br>
              <a:rPr lang="en-US" sz="1800" dirty="0">
                <a:solidFill>
                  <a:schemeClr val="tx1"/>
                </a:solidFill>
                <a:effectLst/>
                <a:latin typeface="Times New Roman" panose="02020603050405020304" pitchFamily="18" charset="0"/>
                <a:ea typeface="Times New Roman" panose="02020603050405020304" pitchFamily="18" charset="0"/>
              </a:rPr>
            </a:br>
            <a:r>
              <a:rPr lang="en-US" sz="1800" dirty="0">
                <a:solidFill>
                  <a:schemeClr val="tx1"/>
                </a:solidFill>
                <a:effectLst/>
                <a:latin typeface="Montserrat" pitchFamily="2" charset="77"/>
                <a:ea typeface="Times New Roman" panose="02020603050405020304" pitchFamily="18" charset="0"/>
              </a:rPr>
              <a:t>After that, Instagram looks at information about the video itself and information about the content creator.</a:t>
            </a:r>
            <a:br>
              <a:rPr lang="en-US" sz="1800" dirty="0">
                <a:solidFill>
                  <a:schemeClr val="tx1"/>
                </a:solidFill>
                <a:effectLst/>
                <a:latin typeface="Montserrat" pitchFamily="2" charset="77"/>
                <a:ea typeface="Times New Roman" panose="02020603050405020304" pitchFamily="18" charset="0"/>
              </a:rPr>
            </a:br>
            <a:br>
              <a:rPr lang="en-US" sz="1800" dirty="0">
                <a:solidFill>
                  <a:schemeClr val="tx1"/>
                </a:solidFill>
                <a:effectLst/>
                <a:latin typeface="Times New Roman" panose="02020603050405020304" pitchFamily="18" charset="0"/>
                <a:ea typeface="Times New Roman" panose="02020603050405020304" pitchFamily="18" charset="0"/>
              </a:rPr>
            </a:br>
            <a:r>
              <a:rPr lang="en-US" sz="1800" dirty="0">
                <a:solidFill>
                  <a:schemeClr val="tx1"/>
                </a:solidFill>
                <a:effectLst/>
                <a:latin typeface="Montserrat" pitchFamily="2" charset="77"/>
                <a:ea typeface="Times New Roman" panose="02020603050405020304" pitchFamily="18" charset="0"/>
              </a:rPr>
              <a:t>The most important signals for the Reels recommendation algorithm are (in order of importance):</a:t>
            </a:r>
            <a:br>
              <a:rPr lang="en-US" sz="1800" dirty="0">
                <a:solidFill>
                  <a:schemeClr val="tx1"/>
                </a:solidFill>
                <a:effectLst/>
                <a:latin typeface="Montserrat" pitchFamily="2" charset="77"/>
                <a:ea typeface="Times New Roman" panose="02020603050405020304" pitchFamily="18" charset="0"/>
              </a:rPr>
            </a:br>
            <a:br>
              <a:rPr lang="en-US" sz="1800" dirty="0">
                <a:solidFill>
                  <a:schemeClr val="tx1"/>
                </a:solidFill>
                <a:effectLst/>
                <a:latin typeface="Times New Roman" panose="02020603050405020304" pitchFamily="18" charset="0"/>
                <a:ea typeface="Times New Roman" panose="02020603050405020304" pitchFamily="18" charset="0"/>
              </a:rPr>
            </a:br>
            <a:r>
              <a:rPr lang="en-US" sz="1800" b="1" dirty="0">
                <a:solidFill>
                  <a:schemeClr val="tx1"/>
                </a:solidFill>
                <a:effectLst/>
                <a:latin typeface="Montserrat" pitchFamily="2" charset="77"/>
                <a:ea typeface="Times New Roman" panose="02020603050405020304" pitchFamily="18" charset="0"/>
                <a:cs typeface="Arial" panose="020B0604020202020204" pitchFamily="34" charset="0"/>
              </a:rPr>
              <a:t>User activity</a:t>
            </a:r>
            <a:r>
              <a:rPr lang="en-US" sz="1800" dirty="0">
                <a:solidFill>
                  <a:schemeClr val="tx1"/>
                </a:solidFill>
                <a:effectLst/>
                <a:latin typeface="Montserrat" pitchFamily="2" charset="77"/>
                <a:ea typeface="Times New Roman" panose="02020603050405020304" pitchFamily="18" charset="0"/>
              </a:rPr>
              <a:t>: Including recent engagement with Reels and interactions with content creators.</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b="1" dirty="0">
                <a:solidFill>
                  <a:schemeClr val="tx1"/>
                </a:solidFill>
                <a:effectLst/>
                <a:latin typeface="Montserrat" pitchFamily="2" charset="77"/>
                <a:ea typeface="Times New Roman" panose="02020603050405020304" pitchFamily="18" charset="0"/>
                <a:cs typeface="Arial" panose="020B0604020202020204" pitchFamily="34" charset="0"/>
              </a:rPr>
              <a:t>Information about the Reel</a:t>
            </a:r>
            <a:r>
              <a:rPr lang="en-US" sz="1800" dirty="0">
                <a:solidFill>
                  <a:schemeClr val="tx1"/>
                </a:solidFill>
                <a:effectLst/>
                <a:latin typeface="Montserrat" pitchFamily="2" charset="77"/>
                <a:ea typeface="Times New Roman" panose="02020603050405020304" pitchFamily="18" charset="0"/>
              </a:rPr>
              <a:t>: Such as its popularity, its audio track, and understanding of the video based on pixels and whole frames.</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b="1" dirty="0">
                <a:solidFill>
                  <a:schemeClr val="tx1"/>
                </a:solidFill>
                <a:effectLst/>
                <a:latin typeface="Montserrat" pitchFamily="2" charset="77"/>
                <a:ea typeface="Times New Roman" panose="02020603050405020304" pitchFamily="18" charset="0"/>
                <a:cs typeface="Arial" panose="020B0604020202020204" pitchFamily="34" charset="0"/>
              </a:rPr>
              <a:t>Information about the creator</a:t>
            </a:r>
            <a:r>
              <a:rPr lang="en-US" sz="1800" dirty="0">
                <a:solidFill>
                  <a:schemeClr val="tx1"/>
                </a:solidFill>
                <a:effectLst/>
                <a:latin typeface="Montserrat" pitchFamily="2" charset="77"/>
                <a:ea typeface="Times New Roman" panose="02020603050405020304" pitchFamily="18" charset="0"/>
              </a:rPr>
              <a:t>: Including who they are and how other users have interacted with them.</a:t>
            </a:r>
            <a:endParaRPr lang="en-US" sz="1800" dirty="0">
              <a:solidFill>
                <a:schemeClr val="tx1"/>
              </a:solidFill>
              <a:effectLst/>
              <a:latin typeface="Times New Roman" panose="02020603050405020304" pitchFamily="18" charset="0"/>
              <a:ea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7B141989-95D0-103D-20BA-B9DEC4AE5F74}"/>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2" name="TextBox 1">
            <a:extLst>
              <a:ext uri="{FF2B5EF4-FFF2-40B4-BE49-F238E27FC236}">
                <a16:creationId xmlns:a16="http://schemas.microsoft.com/office/drawing/2014/main" id="{08BD8C69-D8FD-3BB9-2120-B1B1EA3C9038}"/>
              </a:ext>
            </a:extLst>
          </p:cNvPr>
          <p:cNvSpPr txBox="1"/>
          <p:nvPr/>
        </p:nvSpPr>
        <p:spPr>
          <a:xfrm>
            <a:off x="1214047" y="463519"/>
            <a:ext cx="4701928" cy="584775"/>
          </a:xfrm>
          <a:prstGeom prst="rect">
            <a:avLst/>
          </a:prstGeom>
          <a:noFill/>
        </p:spPr>
        <p:txBody>
          <a:bodyPr wrap="none" rtlCol="0">
            <a:spAutoFit/>
          </a:bodyPr>
          <a:lstStyle/>
          <a:p>
            <a:r>
              <a:rPr lang="en-US" sz="3200" b="1" dirty="0">
                <a:solidFill>
                  <a:schemeClr val="accent1">
                    <a:lumMod val="60000"/>
                    <a:lumOff val="40000"/>
                  </a:schemeClr>
                </a:solidFill>
                <a:latin typeface="Montserrat" pitchFamily="2" charset="77"/>
              </a:rPr>
              <a:t>Instagram Algorithm</a:t>
            </a:r>
          </a:p>
        </p:txBody>
      </p:sp>
    </p:spTree>
    <p:extLst>
      <p:ext uri="{BB962C8B-B14F-4D97-AF65-F5344CB8AC3E}">
        <p14:creationId xmlns:p14="http://schemas.microsoft.com/office/powerpoint/2010/main" val="53080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EA30-E2DA-20D0-78D7-400B2560C57C}"/>
              </a:ext>
            </a:extLst>
          </p:cNvPr>
          <p:cNvSpPr>
            <a:spLocks noGrp="1"/>
          </p:cNvSpPr>
          <p:nvPr>
            <p:ph type="title"/>
          </p:nvPr>
        </p:nvSpPr>
        <p:spPr>
          <a:xfrm>
            <a:off x="677334" y="1588057"/>
            <a:ext cx="3854528" cy="1278466"/>
          </a:xfrm>
        </p:spPr>
        <p:txBody>
          <a:bodyPr>
            <a:normAutofit/>
          </a:bodyPr>
          <a:lstStyle/>
          <a:p>
            <a:r>
              <a:rPr lang="en-US" sz="3200" dirty="0">
                <a:latin typeface="Montserrat" pitchFamily="2" charset="77"/>
              </a:rPr>
              <a:t>Why Instagram Reels?</a:t>
            </a:r>
          </a:p>
        </p:txBody>
      </p:sp>
      <p:sp>
        <p:nvSpPr>
          <p:cNvPr id="3" name="Content Placeholder 2">
            <a:extLst>
              <a:ext uri="{FF2B5EF4-FFF2-40B4-BE49-F238E27FC236}">
                <a16:creationId xmlns:a16="http://schemas.microsoft.com/office/drawing/2014/main" id="{5D886F18-B2FF-9171-258A-22BCFE761FA6}"/>
              </a:ext>
            </a:extLst>
          </p:cNvPr>
          <p:cNvSpPr>
            <a:spLocks noGrp="1"/>
          </p:cNvSpPr>
          <p:nvPr>
            <p:ph idx="1"/>
          </p:nvPr>
        </p:nvSpPr>
        <p:spPr>
          <a:xfrm>
            <a:off x="4405967" y="1876586"/>
            <a:ext cx="4513541" cy="2204346"/>
          </a:xfrm>
        </p:spPr>
        <p:txBody>
          <a:bodyPr>
            <a:normAutofit/>
          </a:bodyPr>
          <a:lstStyle/>
          <a:p>
            <a:pPr>
              <a:spcAft>
                <a:spcPct val="50000"/>
              </a:spcAft>
            </a:pPr>
            <a:r>
              <a:rPr lang="en-US" sz="2000" dirty="0">
                <a:solidFill>
                  <a:srgbClr val="161823"/>
                </a:solidFill>
                <a:latin typeface="Montserrat" pitchFamily="2" charset="77"/>
                <a:ea typeface="Times New Roman" panose="02020603050405020304" pitchFamily="18" charset="0"/>
                <a:cs typeface="Arial" panose="020B0604020202020204" pitchFamily="34" charset="0"/>
              </a:rPr>
              <a:t>By using Instagram Reels, an account can increase its engagement rate up to 1.95% on average. </a:t>
            </a:r>
            <a:r>
              <a:rPr lang="en-US" sz="2000" dirty="0">
                <a:latin typeface="Montserrat" pitchFamily="2" charset="77"/>
              </a:rPr>
              <a:t> </a:t>
            </a:r>
          </a:p>
        </p:txBody>
      </p:sp>
      <p:pic>
        <p:nvPicPr>
          <p:cNvPr id="5" name="Picture 4" descr="Icon&#10;&#10;Description automatically generated">
            <a:extLst>
              <a:ext uri="{FF2B5EF4-FFF2-40B4-BE49-F238E27FC236}">
                <a16:creationId xmlns:a16="http://schemas.microsoft.com/office/drawing/2014/main" id="{BDB371A2-8032-39B0-CCD7-4EFBD355B0A9}"/>
              </a:ext>
            </a:extLst>
          </p:cNvPr>
          <p:cNvPicPr>
            <a:picLocks noChangeAspect="1"/>
          </p:cNvPicPr>
          <p:nvPr/>
        </p:nvPicPr>
        <p:blipFill>
          <a:blip r:embed="rId2"/>
          <a:stretch>
            <a:fillRect/>
          </a:stretch>
        </p:blipFill>
        <p:spPr>
          <a:xfrm>
            <a:off x="11324535" y="6041362"/>
            <a:ext cx="635000" cy="635000"/>
          </a:xfrm>
          <a:prstGeom prst="rect">
            <a:avLst/>
          </a:prstGeom>
        </p:spPr>
      </p:pic>
    </p:spTree>
    <p:extLst>
      <p:ext uri="{BB962C8B-B14F-4D97-AF65-F5344CB8AC3E}">
        <p14:creationId xmlns:p14="http://schemas.microsoft.com/office/powerpoint/2010/main" val="18710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B141989-95D0-103D-20BA-B9DEC4AE5F74}"/>
              </a:ext>
            </a:extLst>
          </p:cNvPr>
          <p:cNvPicPr>
            <a:picLocks noChangeAspect="1"/>
          </p:cNvPicPr>
          <p:nvPr/>
        </p:nvPicPr>
        <p:blipFill>
          <a:blip r:embed="rId2"/>
          <a:stretch>
            <a:fillRect/>
          </a:stretch>
        </p:blipFill>
        <p:spPr>
          <a:xfrm>
            <a:off x="11324535" y="6041362"/>
            <a:ext cx="635000" cy="635000"/>
          </a:xfrm>
          <a:prstGeom prst="rect">
            <a:avLst/>
          </a:prstGeom>
        </p:spPr>
      </p:pic>
      <p:sp>
        <p:nvSpPr>
          <p:cNvPr id="2" name="TextBox 1">
            <a:extLst>
              <a:ext uri="{FF2B5EF4-FFF2-40B4-BE49-F238E27FC236}">
                <a16:creationId xmlns:a16="http://schemas.microsoft.com/office/drawing/2014/main" id="{08BD8C69-D8FD-3BB9-2120-B1B1EA3C9038}"/>
              </a:ext>
            </a:extLst>
          </p:cNvPr>
          <p:cNvSpPr txBox="1"/>
          <p:nvPr/>
        </p:nvSpPr>
        <p:spPr>
          <a:xfrm>
            <a:off x="1214047" y="528833"/>
            <a:ext cx="5314275" cy="584775"/>
          </a:xfrm>
          <a:prstGeom prst="rect">
            <a:avLst/>
          </a:prstGeom>
          <a:noFill/>
        </p:spPr>
        <p:txBody>
          <a:bodyPr wrap="none" rtlCol="0">
            <a:spAutoFit/>
          </a:bodyPr>
          <a:lstStyle/>
          <a:p>
            <a:r>
              <a:rPr lang="en-US" sz="3200" b="1" dirty="0">
                <a:solidFill>
                  <a:schemeClr val="accent1">
                    <a:lumMod val="60000"/>
                    <a:lumOff val="40000"/>
                  </a:schemeClr>
                </a:solidFill>
                <a:latin typeface="Montserrat" pitchFamily="2" charset="77"/>
              </a:rPr>
              <a:t>Instagram Engagement</a:t>
            </a:r>
          </a:p>
        </p:txBody>
      </p:sp>
      <p:pic>
        <p:nvPicPr>
          <p:cNvPr id="8" name="Picture 7">
            <a:extLst>
              <a:ext uri="{FF2B5EF4-FFF2-40B4-BE49-F238E27FC236}">
                <a16:creationId xmlns:a16="http://schemas.microsoft.com/office/drawing/2014/main" id="{BD4A6EFA-B7E1-7E1D-70AC-8D1D9D2448A9}"/>
              </a:ext>
            </a:extLst>
          </p:cNvPr>
          <p:cNvPicPr>
            <a:picLocks noChangeAspect="1"/>
          </p:cNvPicPr>
          <p:nvPr/>
        </p:nvPicPr>
        <p:blipFill>
          <a:blip r:embed="rId3"/>
          <a:stretch>
            <a:fillRect/>
          </a:stretch>
        </p:blipFill>
        <p:spPr>
          <a:xfrm>
            <a:off x="1624311" y="1275924"/>
            <a:ext cx="5606096" cy="5400438"/>
          </a:xfrm>
          <a:prstGeom prst="rect">
            <a:avLst/>
          </a:prstGeom>
        </p:spPr>
      </p:pic>
    </p:spTree>
    <p:extLst>
      <p:ext uri="{BB962C8B-B14F-4D97-AF65-F5344CB8AC3E}">
        <p14:creationId xmlns:p14="http://schemas.microsoft.com/office/powerpoint/2010/main" val="37160516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3211</TotalTime>
  <Words>2573</Words>
  <Application>Microsoft Macintosh PowerPoint</Application>
  <PresentationFormat>Widescreen</PresentationFormat>
  <Paragraphs>191</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 Light</vt:lpstr>
      <vt:lpstr>Courier New</vt:lpstr>
      <vt:lpstr>Montserrat</vt:lpstr>
      <vt:lpstr>Symbol</vt:lpstr>
      <vt:lpstr>Times New Roman</vt:lpstr>
      <vt:lpstr>Trebuchet MS</vt:lpstr>
      <vt:lpstr>Wingdings 3</vt:lpstr>
      <vt:lpstr>Facet</vt:lpstr>
      <vt:lpstr>Instagram Reels for Realtors®</vt:lpstr>
      <vt:lpstr>Brought to you by:</vt:lpstr>
      <vt:lpstr>What are Instagram Reels?</vt:lpstr>
      <vt:lpstr>Why Instagram Reels?</vt:lpstr>
      <vt:lpstr>Why Instagram Reels?</vt:lpstr>
      <vt:lpstr>That is huge for social marketers.   Hashtags are fading.  Instagram is relying much more on their AI.  The head of IG, Adam Mosseri has come out to confirm that the algorithm DOES NOT rely on hashtags anymore to categorize your content. Rather, it’s using:    •  keywords found in your caption  •  the text on the screen  •  the verbal words you are speaking in your Reels    So, if your goal is to grow your account and reach more people, spend the extra time making sure your account is set up to be easily categorized while also making sure your keywords across your post are SEO optimized FOR your ideal follower. </vt:lpstr>
      <vt:lpstr>Most Important Reels Algorithm Signals Instagram says user activity is the most important signal when it comes to recommending Reels.  The algorithm considers which Reels a user has engaged with in the past, and whether they’ve had any direct interaction with the content creator. That means responding to comments, DMs, and tags can help get your content shown in peoples’ feeds more often.  After that, Instagram looks at information about the video itself and information about the content creator.  The most important signals for the Reels recommendation algorithm are (in order of importance):  User activity: Including recent engagement with Reels and interactions with content creators. Information about the Reel: Such as its popularity, its audio track, and understanding of the video based on pixels and whole frames. Information about the creator: Including who they are and how other users have interacted with them.</vt:lpstr>
      <vt:lpstr>Why Instagram Reels?</vt:lpstr>
      <vt:lpstr>PowerPoint Presentation</vt:lpstr>
      <vt:lpstr>PowerPoint Presentation</vt:lpstr>
      <vt:lpstr>How to Make a Reel in 5 Steps</vt:lpstr>
      <vt:lpstr>How to Make a Reel in 5 Steps</vt:lpstr>
      <vt:lpstr>How to Make a Reel in 5 Steps</vt:lpstr>
      <vt:lpstr>How to Make a Reel in 5 Steps</vt:lpstr>
      <vt:lpstr>How to Make a Reel in 5 Steps</vt:lpstr>
      <vt:lpstr>How to Make a Reel in 5 Steps</vt:lpstr>
      <vt:lpstr>How to Make a Reel in 5 Steps</vt:lpstr>
      <vt:lpstr>How to Make a Reel in 5 Steps</vt:lpstr>
      <vt:lpstr>How to Make a Reel in 5 Steps</vt:lpstr>
      <vt:lpstr>How to Make a Reel in 5 Steps</vt:lpstr>
      <vt:lpstr>How to Make a Reel in 5 Steps</vt:lpstr>
      <vt:lpstr>Realtor Ideas and Trends</vt:lpstr>
      <vt:lpstr>Realtor Ideas and Trends</vt:lpstr>
      <vt:lpstr>Realtor Ideas and Trends</vt:lpstr>
      <vt:lpstr>Realtor Ideas and Trends</vt:lpstr>
      <vt:lpstr>Realtor Ideas and Trends</vt:lpstr>
      <vt:lpstr>Realtor Ideas and Trends</vt:lpstr>
      <vt:lpstr>Realtor Ideas and Trends</vt:lpstr>
      <vt:lpstr>Realtor Tips, Tricks &amp; Hacks</vt:lpstr>
      <vt:lpstr>Realtor Tips, Tricks &amp; Hacks</vt:lpstr>
      <vt:lpstr>Realtor Tips, Tricks &amp; Hacks</vt:lpstr>
      <vt:lpstr>Realtor Tips, Tricks &amp; Hacks</vt:lpstr>
      <vt:lpstr>Realtor Tips, Tricks &amp; Hacks</vt:lpstr>
      <vt:lpstr>Realtor Tips, Tricks &amp; Hacks</vt:lpstr>
      <vt:lpstr>Realtor Tips, Tricks &amp; Hacks</vt:lpstr>
      <vt:lpstr>Instagram Reels Secret Weapon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101</dc:title>
  <dc:creator>Tina Winslow</dc:creator>
  <cp:lastModifiedBy>Tina Winslow</cp:lastModifiedBy>
  <cp:revision>8</cp:revision>
  <cp:lastPrinted>2022-10-09T19:23:44Z</cp:lastPrinted>
  <dcterms:created xsi:type="dcterms:W3CDTF">2022-06-08T16:29:36Z</dcterms:created>
  <dcterms:modified xsi:type="dcterms:W3CDTF">2022-10-10T22:10:21Z</dcterms:modified>
</cp:coreProperties>
</file>